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81"/>
  </p:notesMasterIdLst>
  <p:handoutMasterIdLst>
    <p:handoutMasterId r:id="rId82"/>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96" r:id="rId28"/>
    <p:sldId id="797" r:id="rId29"/>
    <p:sldId id="798" r:id="rId30"/>
    <p:sldId id="800" r:id="rId31"/>
    <p:sldId id="799" r:id="rId32"/>
    <p:sldId id="801" r:id="rId33"/>
    <p:sldId id="802" r:id="rId34"/>
    <p:sldId id="803" r:id="rId35"/>
    <p:sldId id="805" r:id="rId36"/>
    <p:sldId id="814" r:id="rId37"/>
    <p:sldId id="815" r:id="rId38"/>
    <p:sldId id="804" r:id="rId39"/>
    <p:sldId id="811" r:id="rId40"/>
    <p:sldId id="812" r:id="rId41"/>
    <p:sldId id="809" r:id="rId42"/>
    <p:sldId id="810" r:id="rId43"/>
    <p:sldId id="806" r:id="rId44"/>
    <p:sldId id="807" r:id="rId45"/>
    <p:sldId id="808" r:id="rId46"/>
    <p:sldId id="743" r:id="rId47"/>
    <p:sldId id="758" r:id="rId48"/>
    <p:sldId id="762" r:id="rId49"/>
    <p:sldId id="760" r:id="rId50"/>
    <p:sldId id="771" r:id="rId51"/>
    <p:sldId id="766" r:id="rId52"/>
    <p:sldId id="770" r:id="rId53"/>
    <p:sldId id="772" r:id="rId54"/>
    <p:sldId id="816" r:id="rId55"/>
    <p:sldId id="817" r:id="rId56"/>
    <p:sldId id="769" r:id="rId57"/>
    <p:sldId id="791" r:id="rId58"/>
    <p:sldId id="777" r:id="rId59"/>
    <p:sldId id="773" r:id="rId60"/>
    <p:sldId id="764" r:id="rId61"/>
    <p:sldId id="790" r:id="rId62"/>
    <p:sldId id="774" r:id="rId63"/>
    <p:sldId id="753" r:id="rId64"/>
    <p:sldId id="793" r:id="rId65"/>
    <p:sldId id="794" r:id="rId66"/>
    <p:sldId id="795" r:id="rId67"/>
    <p:sldId id="752" r:id="rId68"/>
    <p:sldId id="738" r:id="rId69"/>
    <p:sldId id="739" r:id="rId70"/>
    <p:sldId id="792" r:id="rId71"/>
    <p:sldId id="274" r:id="rId72"/>
    <p:sldId id="276" r:id="rId73"/>
    <p:sldId id="778" r:id="rId74"/>
    <p:sldId id="783" r:id="rId75"/>
    <p:sldId id="789" r:id="rId76"/>
    <p:sldId id="779" r:id="rId77"/>
    <p:sldId id="780" r:id="rId78"/>
    <p:sldId id="781" r:id="rId79"/>
    <p:sldId id="782"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96"/>
            <p14:sldId id="797"/>
            <p14:sldId id="798"/>
            <p14:sldId id="800"/>
            <p14:sldId id="799"/>
            <p14:sldId id="801"/>
            <p14:sldId id="802"/>
            <p14:sldId id="803"/>
            <p14:sldId id="805"/>
            <p14:sldId id="814"/>
            <p14:sldId id="815"/>
            <p14:sldId id="804"/>
            <p14:sldId id="811"/>
            <p14:sldId id="812"/>
            <p14:sldId id="809"/>
            <p14:sldId id="810"/>
            <p14:sldId id="806"/>
            <p14:sldId id="807"/>
            <p14:sldId id="808"/>
            <p14:sldId id="743"/>
            <p14:sldId id="758"/>
            <p14:sldId id="762"/>
            <p14:sldId id="760"/>
            <p14:sldId id="771"/>
            <p14:sldId id="766"/>
            <p14:sldId id="770"/>
            <p14:sldId id="772"/>
            <p14:sldId id="816"/>
            <p14:sldId id="817"/>
            <p14:sldId id="769"/>
            <p14:sldId id="791"/>
            <p14:sldId id="777"/>
            <p14:sldId id="773"/>
            <p14:sldId id="764"/>
            <p14:sldId id="790"/>
            <p14:sldId id="774"/>
            <p14:sldId id="753"/>
            <p14:sldId id="793"/>
            <p14:sldId id="794"/>
            <p14:sldId id="795"/>
            <p14:sldId id="752"/>
            <p14:sldId id="738"/>
            <p14:sldId id="739"/>
            <p14:sldId id="792"/>
            <p14:sldId id="274"/>
            <p14:sldId id="276"/>
            <p14:sldId id="778"/>
            <p14:sldId id="783"/>
            <p14:sldId id="789"/>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006600"/>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96" autoAdjust="0"/>
    <p:restoredTop sz="88036" autoAdjust="0"/>
  </p:normalViewPr>
  <p:slideViewPr>
    <p:cSldViewPr snapToGrid="0" showGuides="1">
      <p:cViewPr varScale="1">
        <p:scale>
          <a:sx n="88" d="100"/>
          <a:sy n="88" d="100"/>
        </p:scale>
        <p:origin x="283" y="8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diagrams/_rels/data6.xml.rels><?xml version="1.0" encoding="UTF-8" standalone="yes"?>
<Relationships xmlns="http://schemas.openxmlformats.org/package/2006/relationships"><Relationship Id="rId1" Type="http://schemas.openxmlformats.org/officeDocument/2006/relationships/image" Target="../media/image44.png"/></Relationships>
</file>

<file path=ppt/diagrams/_rels/drawing6.xml.rels><?xml version="1.0" encoding="UTF-8" standalone="yes"?>
<Relationships xmlns="http://schemas.openxmlformats.org/package/2006/relationships"><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solidFill>
                <a:srgbClr val="00B050"/>
              </a:solidFill>
            </a:rPr>
            <a:t>26.11% </a:t>
          </a:r>
          <a:r>
            <a:rPr lang="en-US" sz="1100" b="0" dirty="0"/>
            <a:t>and</a:t>
          </a:r>
          <a:r>
            <a:rPr lang="en-US" sz="1100" b="1" dirty="0"/>
            <a:t> </a:t>
          </a:r>
          <a:r>
            <a:rPr lang="en-US" sz="1100" b="1" dirty="0">
              <a:solidFill>
                <a:srgbClr val="00B050"/>
              </a:solidFill>
            </a:rPr>
            <a:t>16.8%</a:t>
          </a:r>
          <a:r>
            <a:rPr lang="en-US" sz="1100" b="0" dirty="0">
              <a:solidFill>
                <a:schemeClr val="tx1"/>
              </a:solidFill>
            </a:rPr>
            <a:t>,</a:t>
          </a:r>
          <a:r>
            <a:rPr lang="en-US" sz="1100" b="1" dirty="0">
              <a:solidFill>
                <a:srgbClr val="00B050"/>
              </a:solidFill>
            </a:rPr>
            <a:t> </a:t>
          </a:r>
          <a:r>
            <a:rPr lang="en-US" sz="1100" b="0" dirty="0"/>
            <a:t>compared to their underlying commodities  at </a:t>
          </a:r>
          <a:r>
            <a:rPr lang="en-US" sz="1100" b="0" i="1" dirty="0">
              <a:solidFill>
                <a:schemeClr val="accent4"/>
              </a:solidFill>
            </a:rPr>
            <a:t>23.12%</a:t>
          </a:r>
          <a:r>
            <a:rPr lang="en-US" sz="1100" b="0" i="1" dirty="0"/>
            <a:t> </a:t>
          </a:r>
          <a:r>
            <a:rPr lang="en-US" sz="1100" b="0" i="0" dirty="0"/>
            <a:t>and</a:t>
          </a:r>
          <a:r>
            <a:rPr lang="en-US" sz="1100" b="0" i="1" dirty="0"/>
            <a:t> </a:t>
          </a:r>
          <a:r>
            <a:rPr lang="en-US" sz="1100" b="0" i="1" dirty="0">
              <a:solidFill>
                <a:schemeClr val="accent4"/>
              </a:solidFill>
            </a:rPr>
            <a:t>13.4%</a:t>
          </a:r>
          <a:r>
            <a:rPr lang="en-US" sz="1100" b="0" i="1" dirty="0"/>
            <a:t> </a:t>
          </a:r>
          <a:r>
            <a:rPr lang="en-US" sz="1100" b="0" dirty="0"/>
            <a:t>respectively</a:t>
          </a:r>
          <a:r>
            <a:rPr lang="en-US" sz="1100" b="1" dirty="0"/>
            <a:t>.</a:t>
          </a:r>
          <a:r>
            <a:rPr lang="en-US" sz="1100" dirty="0"/>
            <a:t> The gasoline strategy yielded an annualized return of </a:t>
          </a:r>
          <a:r>
            <a:rPr lang="en-US" sz="1100" b="1" dirty="0">
              <a:solidFill>
                <a:srgbClr val="00B050"/>
              </a:solidFill>
            </a:rPr>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a:t>
          </a:r>
          <a:r>
            <a:rPr lang="en-US" sz="1100" b="0" dirty="0">
              <a:solidFill>
                <a:schemeClr val="accent2"/>
              </a:solidFill>
            </a:rPr>
            <a:t>3.4% </a:t>
          </a:r>
          <a:r>
            <a:rPr lang="en-US" sz="1100" b="0" dirty="0"/>
            <a:t>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t>
        <a:bodyPr/>
        <a:lstStyle/>
        <a:p>
          <a:endParaRPr lang="en-US"/>
        </a:p>
      </dgm:t>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t>
        <a:bodyPr/>
        <a:lstStyle/>
        <a:p>
          <a:endParaRPr lang="en-US"/>
        </a:p>
      </dgm:t>
    </dgm:pt>
    <dgm:pt modelId="{0B8C65E2-C2C6-4797-9F6A-650661F29C65}" type="pres">
      <dgm:prSet presAssocID="{09DC3DB2-2131-41C3-9B81-D5F27CCFE784}" presName="descendantText" presStyleLbl="alignAcc1" presStyleIdx="3" presStyleCnt="4">
        <dgm:presLayoutVars>
          <dgm:bulletEnabled val="1"/>
        </dgm:presLayoutVars>
      </dgm:prSet>
      <dgm:spPr/>
      <dgm:t>
        <a:bodyPr/>
        <a:lstStyle/>
        <a:p>
          <a:endParaRPr lang="en-US"/>
        </a:p>
      </dgm:t>
    </dgm:pt>
  </dgm:ptLst>
  <dgm:cxnLst>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4FF39791-C0F2-4C8A-8DC6-1ADF18475BAE}" srcId="{B1A56935-3ECF-4519-B5CA-3D1A7798DC34}" destId="{B80F8762-0DF0-4D5A-BB14-AF15D83D3B24}" srcOrd="2" destOrd="0" parTransId="{A815DBD4-C058-4078-9F63-3347DDD716FD}" sibTransId="{B59CB39E-B04C-45E8-8479-3B731005596D}"/>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57C86A5B-EF8B-45BA-9F1B-8E521240F07A}" srcId="{B1A56935-3ECF-4519-B5CA-3D1A7798DC34}" destId="{09DC3DB2-2131-41C3-9B81-D5F27CCFE784}" srcOrd="3" destOrd="0" parTransId="{7E378973-9E6B-44B4-9112-DCC11CE85751}" sibTransId="{4769BA53-A91F-4A52-A255-EFF44AB29BFE}"/>
    <dgm:cxn modelId="{A060F9D9-569B-42B8-A8B8-0BB982A6A966}" type="presOf" srcId="{7140A1A1-084B-4332-8CBD-29B5659826A7}" destId="{D4107748-EE1C-4815-8100-F435BBAEED32}"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8A99E4A2-6DC5-475C-B54B-71E8F18BEF9A}" srcId="{09DC3DB2-2131-41C3-9B81-D5F27CCFE784}" destId="{BD5AD6DD-F7FE-4AF5-BC0E-2B3DDC6B9C8B}" srcOrd="0" destOrd="0" parTransId="{E58ACA27-7311-49ED-B873-4228AAB7F0D5}" sibTransId="{760AF869-44F8-4F76-81B9-C7DA2D7F09E4}"/>
    <dgm:cxn modelId="{73133FE8-42B3-4B2E-9CE8-24C841908392}" type="presOf" srcId="{BD5AD6DD-F7FE-4AF5-BC0E-2B3DDC6B9C8B}" destId="{0B8C65E2-C2C6-4797-9F6A-650661F29C65}" srcOrd="0" destOrd="0"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t>
        <a:bodyPr/>
        <a:lstStyle/>
        <a:p>
          <a:endParaRPr lang="en-US"/>
        </a:p>
      </dgm:t>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t>
        <a:bodyPr/>
        <a:lstStyle/>
        <a:p>
          <a:endParaRPr lang="en-US"/>
        </a:p>
      </dgm:t>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t>
        <a:bodyPr/>
        <a:lstStyle/>
        <a:p>
          <a:endParaRPr lang="en-US"/>
        </a:p>
      </dgm:t>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t>
        <a:bodyPr/>
        <a:lstStyle/>
        <a:p>
          <a:endParaRPr lang="en-US"/>
        </a:p>
      </dgm:t>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t>
        <a:bodyPr/>
        <a:lstStyle/>
        <a:p>
          <a:endParaRPr lang="en-US"/>
        </a:p>
      </dgm:t>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t>
        <a:bodyPr/>
        <a:lstStyle/>
        <a:p>
          <a:endParaRPr lang="en-US"/>
        </a:p>
      </dgm:t>
    </dgm:pt>
    <dgm:pt modelId="{2DE3CC3F-7225-4065-B0C0-EF178C9BBD00}" type="pres">
      <dgm:prSet presAssocID="{3DDEFCCB-6E98-49C7-81D2-B94457DDA957}" presName="parentText" presStyleLbl="node1" presStyleIdx="2" presStyleCnt="5">
        <dgm:presLayoutVars>
          <dgm:chMax val="0"/>
          <dgm:bulletEnabled val="1"/>
        </dgm:presLayoutVars>
      </dgm:prSet>
      <dgm:spPr/>
      <dgm:t>
        <a:bodyPr/>
        <a:lstStyle/>
        <a:p>
          <a:endParaRPr lang="en-US"/>
        </a:p>
      </dgm:t>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t>
        <a:bodyPr/>
        <a:lstStyle/>
        <a:p>
          <a:endParaRPr lang="en-US"/>
        </a:p>
      </dgm:t>
    </dgm:pt>
    <dgm:pt modelId="{BFBE20F3-7307-4906-AFF2-EFE7A9C2B257}" type="pres">
      <dgm:prSet presAssocID="{B6122EEB-00EA-4670-A318-1D723590598C}" presName="parentText" presStyleLbl="node1" presStyleIdx="3" presStyleCnt="5">
        <dgm:presLayoutVars>
          <dgm:chMax val="0"/>
          <dgm:bulletEnabled val="1"/>
        </dgm:presLayoutVars>
      </dgm:prSet>
      <dgm:spPr/>
      <dgm:t>
        <a:bodyPr/>
        <a:lstStyle/>
        <a:p>
          <a:endParaRPr lang="en-US"/>
        </a:p>
      </dgm:t>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t>
        <a:bodyPr/>
        <a:lstStyle/>
        <a:p>
          <a:endParaRPr lang="en-US"/>
        </a:p>
      </dgm:t>
    </dgm:pt>
    <dgm:pt modelId="{1F9EA5AA-761F-4988-BD3F-549673776E7B}" type="pres">
      <dgm:prSet presAssocID="{3FAB7641-8537-4FED-A601-BF6686229087}" presName="parentText" presStyleLbl="node1" presStyleIdx="4" presStyleCnt="5">
        <dgm:presLayoutVars>
          <dgm:chMax val="0"/>
          <dgm:bulletEnabled val="1"/>
        </dgm:presLayoutVars>
      </dgm:prSet>
      <dgm:spPr/>
      <dgm:t>
        <a:bodyPr/>
        <a:lstStyle/>
        <a:p>
          <a:endParaRPr lang="en-US"/>
        </a:p>
      </dgm:t>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84FBBE6C-46C8-4D1A-AEA7-8B1FC5148EC7}" type="presOf" srcId="{B6122EEB-00EA-4670-A318-1D723590598C}" destId="{FF9D5AF2-6279-4C86-9EAC-3C3531C90E97}" srcOrd="0" destOrd="0" presId="urn:microsoft.com/office/officeart/2005/8/layout/list1"/>
    <dgm:cxn modelId="{AB57A2C4-B981-4291-ADA0-316A406DBBB6}" type="presOf" srcId="{FCE5B468-A204-4C02-B086-F8DC01D5FD2B}" destId="{46DF3E24-458A-46C5-BD50-8AECC549CBE8}" srcOrd="1"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5A48B933-E274-4768-8255-74E351CEC09A}" type="presOf" srcId="{3C0A8D00-8AE8-457D-A234-7580BF51E8F8}" destId="{E503CA15-50D7-4F39-87BC-BF707D4B75B3}" srcOrd="0"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7D356804-0F78-4057-9370-AF65684C7985}" srcId="{3C0A8D00-8AE8-457D-A234-7580BF51E8F8}" destId="{B2CB8C44-58ED-4971-94C9-1767BB50FBCF}" srcOrd="1" destOrd="0" parTransId="{B2B48709-DBA2-4742-A360-957C19BFF26D}" sibTransId="{E29E030F-DAD9-474C-A96C-A9847FBD62EF}"/>
    <dgm:cxn modelId="{2BB0E438-3A3B-46B2-8AF7-3CC1641EA017}" srcId="{3C0A8D00-8AE8-457D-A234-7580BF51E8F8}" destId="{3DDEFCCB-6E98-49C7-81D2-B94457DDA957}" srcOrd="2" destOrd="0" parTransId="{534AFBEA-BCC4-4A1B-9E4F-86C8B873CF66}" sibTransId="{5B06492F-CDB5-475A-A41C-F10563EA29BB}"/>
    <dgm:cxn modelId="{FB96C4EF-9E86-4F0A-8E64-D5A815CC76E0}" type="presOf" srcId="{B6122EEB-00EA-4670-A318-1D723590598C}" destId="{BFBE20F3-7307-4906-AFF2-EFE7A9C2B257}"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072DA5DF-2CC6-4DD8-9B44-97DA92BF31E5}" type="presOf" srcId="{3DDEFCCB-6E98-49C7-81D2-B94457DDA957}" destId="{2DE3CC3F-7225-4065-B0C0-EF178C9BBD00}" srcOrd="1" destOrd="0" presId="urn:microsoft.com/office/officeart/2005/8/layout/list1"/>
    <dgm:cxn modelId="{CD6336B5-812D-43A8-A0CD-E943973580C9}" srcId="{3C0A8D00-8AE8-457D-A234-7580BF51E8F8}" destId="{B6122EEB-00EA-4670-A318-1D723590598C}" srcOrd="3" destOrd="0" parTransId="{6A0CD5B0-3391-41C9-8C79-5503F4D8AB08}" sibTransId="{3D240DF6-FFE5-476E-A3CA-D3A95B29E311}"/>
    <dgm:cxn modelId="{431C7BFA-ADAF-4BF0-98C4-525842BDD798}" type="presOf" srcId="{FCE5B468-A204-4C02-B086-F8DC01D5FD2B}" destId="{868E46A5-0AD0-47B2-BCB1-085874D68A55}" srcOrd="0"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2F40C21B-0139-4CF6-B5BA-1F8BB71C602D}" type="presOf" srcId="{3DDEFCCB-6E98-49C7-81D2-B94457DDA957}" destId="{0EF9E02A-0854-47BC-953D-73D90FC7AC67}" srcOrd="0" destOrd="0" presId="urn:microsoft.com/office/officeart/2005/8/layout/list1"/>
    <dgm:cxn modelId="{5694523A-E967-4AE0-9B14-6893718FCB90}" type="presOf" srcId="{3FAB7641-8537-4FED-A601-BF6686229087}" destId="{6FC24BF0-5840-4EA7-AC96-50AF35E8F46D}"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t>
        <a:bodyPr/>
        <a:lstStyle/>
        <a:p>
          <a:endParaRPr lang="en-US"/>
        </a:p>
      </dgm:t>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t>
        <a:bodyPr/>
        <a:lstStyle/>
        <a:p>
          <a:endParaRPr lang="en-US"/>
        </a:p>
      </dgm:t>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t>
        <a:bodyPr/>
        <a:lstStyle/>
        <a:p>
          <a:endParaRPr lang="en-US"/>
        </a:p>
      </dgm:t>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t>
        <a:bodyPr/>
        <a:lstStyle/>
        <a:p>
          <a:endParaRPr lang="en-US"/>
        </a:p>
      </dgm:t>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t>
        <a:bodyPr/>
        <a:lstStyle/>
        <a:p>
          <a:endParaRPr lang="en-US"/>
        </a:p>
      </dgm:t>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t>
        <a:bodyPr/>
        <a:lstStyle/>
        <a:p>
          <a:endParaRPr lang="en-US"/>
        </a:p>
      </dgm:t>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t>
        <a:bodyPr/>
        <a:lstStyle/>
        <a:p>
          <a:endParaRPr lang="en-US"/>
        </a:p>
      </dgm:t>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t>
        <a:bodyPr/>
        <a:lstStyle/>
        <a:p>
          <a:endParaRPr lang="en-US"/>
        </a:p>
      </dgm:t>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t>
        <a:bodyPr/>
        <a:lstStyle/>
        <a:p>
          <a:endParaRPr lang="en-US"/>
        </a:p>
      </dgm:t>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t>
        <a:bodyPr/>
        <a:lstStyle/>
        <a:p>
          <a:endParaRPr lang="en-US"/>
        </a:p>
      </dgm:t>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t>
        <a:bodyPr/>
        <a:lstStyle/>
        <a:p>
          <a:endParaRPr lang="en-US"/>
        </a:p>
      </dgm:t>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84FBBE6C-46C8-4D1A-AEA7-8B1FC5148EC7}" type="presOf" srcId="{B6122EEB-00EA-4670-A318-1D723590598C}" destId="{FF9D5AF2-6279-4C86-9EAC-3C3531C90E97}" srcOrd="0" destOrd="0" presId="urn:microsoft.com/office/officeart/2005/8/layout/list1"/>
    <dgm:cxn modelId="{AB57A2C4-B981-4291-ADA0-316A406DBBB6}" type="presOf" srcId="{FCE5B468-A204-4C02-B086-F8DC01D5FD2B}" destId="{46DF3E24-458A-46C5-BD50-8AECC549CBE8}" srcOrd="1"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5A48B933-E274-4768-8255-74E351CEC09A}" type="presOf" srcId="{3C0A8D00-8AE8-457D-A234-7580BF51E8F8}" destId="{E503CA15-50D7-4F39-87BC-BF707D4B75B3}" srcOrd="0"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7D356804-0F78-4057-9370-AF65684C7985}" srcId="{3C0A8D00-8AE8-457D-A234-7580BF51E8F8}" destId="{B2CB8C44-58ED-4971-94C9-1767BB50FBCF}" srcOrd="1" destOrd="0" parTransId="{B2B48709-DBA2-4742-A360-957C19BFF26D}" sibTransId="{E29E030F-DAD9-474C-A96C-A9847FBD62EF}"/>
    <dgm:cxn modelId="{2BB0E438-3A3B-46B2-8AF7-3CC1641EA017}" srcId="{3C0A8D00-8AE8-457D-A234-7580BF51E8F8}" destId="{3DDEFCCB-6E98-49C7-81D2-B94457DDA957}" srcOrd="2" destOrd="0" parTransId="{534AFBEA-BCC4-4A1B-9E4F-86C8B873CF66}" sibTransId="{5B06492F-CDB5-475A-A41C-F10563EA29BB}"/>
    <dgm:cxn modelId="{FB96C4EF-9E86-4F0A-8E64-D5A815CC76E0}" type="presOf" srcId="{B6122EEB-00EA-4670-A318-1D723590598C}" destId="{BFBE20F3-7307-4906-AFF2-EFE7A9C2B257}"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072DA5DF-2CC6-4DD8-9B44-97DA92BF31E5}" type="presOf" srcId="{3DDEFCCB-6E98-49C7-81D2-B94457DDA957}" destId="{2DE3CC3F-7225-4065-B0C0-EF178C9BBD00}" srcOrd="1" destOrd="0" presId="urn:microsoft.com/office/officeart/2005/8/layout/list1"/>
    <dgm:cxn modelId="{CD6336B5-812D-43A8-A0CD-E943973580C9}" srcId="{3C0A8D00-8AE8-457D-A234-7580BF51E8F8}" destId="{B6122EEB-00EA-4670-A318-1D723590598C}" srcOrd="3" destOrd="0" parTransId="{6A0CD5B0-3391-41C9-8C79-5503F4D8AB08}" sibTransId="{3D240DF6-FFE5-476E-A3CA-D3A95B29E311}"/>
    <dgm:cxn modelId="{431C7BFA-ADAF-4BF0-98C4-525842BDD798}" type="presOf" srcId="{FCE5B468-A204-4C02-B086-F8DC01D5FD2B}" destId="{868E46A5-0AD0-47B2-BCB1-085874D68A55}" srcOrd="0"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2F40C21B-0139-4CF6-B5BA-1F8BB71C602D}" type="presOf" srcId="{3DDEFCCB-6E98-49C7-81D2-B94457DDA957}" destId="{0EF9E02A-0854-47BC-953D-73D90FC7AC67}" srcOrd="0" destOrd="0" presId="urn:microsoft.com/office/officeart/2005/8/layout/list1"/>
    <dgm:cxn modelId="{5694523A-E967-4AE0-9B14-6893718FCB90}" type="presOf" srcId="{3FAB7641-8537-4FED-A601-BF6686229087}" destId="{6FC24BF0-5840-4EA7-AC96-50AF35E8F46D}"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 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t>
        <a:bodyPr/>
        <a:lstStyle/>
        <a:p>
          <a:endParaRPr lang="en-US"/>
        </a:p>
      </dgm:t>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t>
        <a:bodyPr/>
        <a:lstStyle/>
        <a:p>
          <a:endParaRPr lang="en-US"/>
        </a:p>
      </dgm:t>
    </dgm:pt>
    <dgm:pt modelId="{0B8C65E2-C2C6-4797-9F6A-650661F29C65}" type="pres">
      <dgm:prSet presAssocID="{09DC3DB2-2131-41C3-9B81-D5F27CCFE784}" presName="descendantText" presStyleLbl="alignAcc1" presStyleIdx="3" presStyleCnt="4">
        <dgm:presLayoutVars>
          <dgm:bulletEnabled val="1"/>
        </dgm:presLayoutVars>
      </dgm:prSet>
      <dgm:spPr/>
      <dgm:t>
        <a:bodyPr/>
        <a:lstStyle/>
        <a:p>
          <a:endParaRPr lang="en-US"/>
        </a:p>
      </dgm:t>
    </dgm:pt>
  </dgm:ptLst>
  <dgm:cxnLst>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4FF39791-C0F2-4C8A-8DC6-1ADF18475BAE}" srcId="{B1A56935-3ECF-4519-B5CA-3D1A7798DC34}" destId="{B80F8762-0DF0-4D5A-BB14-AF15D83D3B24}" srcOrd="2" destOrd="0" parTransId="{A815DBD4-C058-4078-9F63-3347DDD716FD}" sibTransId="{B59CB39E-B04C-45E8-8479-3B731005596D}"/>
    <dgm:cxn modelId="{EC46DA26-02E2-4240-8CF3-C7B7098EDB24}" type="presOf" srcId="{4E94A561-E8C1-4316-90C6-3DAC320A9ED0}" destId="{0B8C65E2-C2C6-4797-9F6A-650661F29C65}" srcOrd="0" destOrd="0"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57C86A5B-EF8B-45BA-9F1B-8E521240F07A}" srcId="{B1A56935-3ECF-4519-B5CA-3D1A7798DC34}" destId="{09DC3DB2-2131-41C3-9B81-D5F27CCFE784}" srcOrd="3" destOrd="0" parTransId="{7E378973-9E6B-44B4-9112-DCC11CE85751}" sibTransId="{4769BA53-A91F-4A52-A255-EFF44AB29BFE}"/>
    <dgm:cxn modelId="{A060F9D9-569B-42B8-A8B8-0BB982A6A966}" type="presOf" srcId="{7140A1A1-084B-4332-8CBD-29B5659826A7}" destId="{D4107748-EE1C-4815-8100-F435BBAEED32}"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3">
        <dgm:presLayoutVars>
          <dgm:bulletEnabled val="1"/>
        </dgm:presLayoutVars>
      </dgm:prSet>
      <dgm:spPr/>
      <dgm:t>
        <a:bodyPr/>
        <a:lstStyle/>
        <a:p>
          <a:endParaRPr lang="en-US"/>
        </a:p>
      </dgm:t>
    </dgm:pt>
  </dgm:ptLst>
  <dgm:cxnLst>
    <dgm:cxn modelId="{5566E8DC-FBB4-43C4-A526-3E60976CF5E4}" type="presOf" srcId="{BB6ED573-97D0-4CAB-969A-A8A484A5B3BA}" destId="{4D90626B-35E9-4FCD-A2D4-3BAD3841DBB7}" srcOrd="0" destOrd="1" presId="urn:microsoft.com/office/officeart/2005/8/layout/chevron2"/>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B987664A-E221-4D4B-B416-5868D367386D}" type="presOf" srcId="{CC25B04F-BD03-43FA-B50D-1AC87622AD29}" destId="{4D90626B-35E9-4FCD-A2D4-3BAD3841DBB7}" srcOrd="0" destOrd="3"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77572020-4584-4D25-81D4-BBA6139C470B}" type="presOf" srcId="{8AE0F755-B875-4ABE-82AB-9741A56185B8}" destId="{5E30F5A9-E108-464C-AA8B-EBC7E77C68C6}"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4FF39791-C0F2-4C8A-8DC6-1ADF18475BAE}" srcId="{B1A56935-3ECF-4519-B5CA-3D1A7798DC34}" destId="{B80F8762-0DF0-4D5A-BB14-AF15D83D3B24}" srcOrd="2" destOrd="0" parTransId="{A815DBD4-C058-4078-9F63-3347DDD716FD}" sibTransId="{B59CB39E-B04C-45E8-8479-3B731005596D}"/>
    <dgm:cxn modelId="{ABEB3EE6-255D-43A6-B38F-D2C2009332EE}" srcId="{4226681F-B7A0-48D8-9844-42271360E446}" destId="{BB6ED573-97D0-4CAB-969A-A8A484A5B3BA}" srcOrd="1" destOrd="0" parTransId="{894ADA48-D35D-4797-A12B-BC9C1A7E45FB}" sibTransId="{2249E152-D7C5-4FFB-839A-07EDC6ACF09B}"/>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5E0207E2-3449-4834-AB94-ED4C7F28C85B}" srcId="{4226681F-B7A0-48D8-9844-42271360E446}" destId="{4AC3D84B-8DEB-4273-9C82-DD389BAA6A96}" srcOrd="2" destOrd="0" parTransId="{5309B30C-D473-4B48-8B1F-1FC947BAFF63}" sibTransId="{026BA136-6CF5-4D8E-B6DA-0E95FF081FF1}"/>
    <dgm:cxn modelId="{A060F9D9-569B-42B8-A8B8-0BB982A6A966}" type="presOf" srcId="{7140A1A1-084B-4332-8CBD-29B5659826A7}" destId="{D4107748-EE1C-4815-8100-F435BBAEED32}"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A95BCE12-B584-46C2-8178-5D72404C415F}" srcId="{B80F8762-0DF0-4D5A-BB14-AF15D83D3B24}" destId="{8AE0F755-B875-4ABE-82AB-9741A56185B8}" srcOrd="1" destOrd="0" parTransId="{6C74A136-61C1-4166-95BE-87108C627FB9}" sibTransId="{407817DD-35DE-4179-A8E2-8ABAE17BE80A}"/>
    <dgm:cxn modelId="{41BFCAC6-8082-487B-9A0F-B9C412D12824}" srcId="{B1A56935-3ECF-4519-B5CA-3D1A7798DC34}" destId="{D1F50C6E-7747-4121-B892-8671F9720B47}" srcOrd="1" destOrd="0" parTransId="{B6DA4A48-5970-4263-8300-AF94453F966E}" sibTransId="{988A8EAD-7F3F-45BD-B544-61A477626416}"/>
    <dgm:cxn modelId="{46A8C4BD-D6A7-403A-92D7-95025CD9A51B}" type="presOf" srcId="{7F3524BE-FC14-4DF0-83F2-FB73ECD2B227}"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F79245C3-955A-48F4-BCE2-6AE1D6745E13}" type="presOf" srcId="{4AC3D84B-8DEB-4273-9C82-DD389BAA6A96}" destId="{4D90626B-35E9-4FCD-A2D4-3BAD3841DBB7}" srcOrd="0" destOrd="2" presId="urn:microsoft.com/office/officeart/2005/8/layout/chevron2"/>
    <dgm:cxn modelId="{CAFE92CA-EDD0-49AE-9B01-A5ECB236D869}" type="presOf" srcId="{D1F50C6E-7747-4121-B892-8671F9720B47}" destId="{DDB1E226-4A0D-4E7A-8277-FCFCF5856335}"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3">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3">
        <dgm:presLayoutVars>
          <dgm:bulletEnabled val="1"/>
        </dgm:presLayoutVars>
      </dgm:prSet>
      <dgm:spPr/>
      <dgm:t>
        <a:bodyPr/>
        <a:lstStyle/>
        <a:p>
          <a:endParaRPr lang="en-US"/>
        </a:p>
      </dgm:t>
    </dgm:pt>
  </dgm:ptLst>
  <dgm:cxnLst>
    <dgm:cxn modelId="{6F6564D4-413E-4AD0-AA4E-FA1D45071B6A}" srcId="{D1F50C6E-7747-4121-B892-8671F9720B47}" destId="{BD0862D1-AB3C-43BE-BE33-56D81A238F40}" srcOrd="4" destOrd="0" parTransId="{682CD229-D158-4E89-A217-DF1C14AFD1AB}" sibTransId="{66221554-3649-4E45-B8C2-CBF4F636F973}"/>
    <dgm:cxn modelId="{DE0B3B2D-761C-429E-95DB-602C3537EC7C}" type="presOf" srcId="{B80F8762-0DF0-4D5A-BB14-AF15D83D3B24}" destId="{8B76222F-4EA7-4BDB-8C45-7FBB2693A16A}"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FACD3759-6F97-449F-8B44-FD3A7E184EE1}" type="presOf" srcId="{D68CD979-2910-4F7A-8E34-7914B00F88B7}" destId="{4D90626B-35E9-4FCD-A2D4-3BAD3841DBB7}" srcOrd="0" destOrd="2"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285B2374-332F-4D35-8535-DAECF816896A}" type="presOf" srcId="{E85200E2-64C4-4144-9A27-923C84606392}" destId="{5E30F5A9-E108-464C-AA8B-EBC7E77C68C6}" srcOrd="0" destOrd="1" presId="urn:microsoft.com/office/officeart/2005/8/layout/chevron2"/>
    <dgm:cxn modelId="{57234535-E1E4-47A3-8B63-A40A488F259C}" type="presOf" srcId="{B1A56935-3ECF-4519-B5CA-3D1A7798DC34}" destId="{93989FFA-8D69-4BAA-89F0-783519ED6F40}" srcOrd="0" destOrd="0" presId="urn:microsoft.com/office/officeart/2005/8/layout/chevron2"/>
    <dgm:cxn modelId="{00D5B64C-3FB1-4BEA-A020-BE078AD5AB7A}" srcId="{B80F8762-0DF0-4D5A-BB14-AF15D83D3B24}" destId="{F5CCC1FE-9180-4B2D-BFDC-7BF06E81FE55}" srcOrd="3" destOrd="0" parTransId="{B4845488-4E97-498F-9B4B-D634B2415669}" sibTransId="{DED8CED6-285F-4E6F-8F25-13EF809B13C6}"/>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796C6FFD-9055-4D4F-AB80-5713C5D7AF8A}" srcId="{D1F50C6E-7747-4121-B892-8671F9720B47}" destId="{12DDAAA5-5CEA-4AC5-8422-131FAF135755}" srcOrd="3" destOrd="0" parTransId="{10C2FFF6-0E39-47BB-A9F1-670E2378B03F}" sibTransId="{BDB2339D-F039-4FAB-A3F9-A0945CE46C89}"/>
    <dgm:cxn modelId="{4FF39791-C0F2-4C8A-8DC6-1ADF18475BAE}" srcId="{B1A56935-3ECF-4519-B5CA-3D1A7798DC34}" destId="{B80F8762-0DF0-4D5A-BB14-AF15D83D3B24}" srcOrd="2" destOrd="0" parTransId="{A815DBD4-C058-4078-9F63-3347DDD716FD}" sibTransId="{B59CB39E-B04C-45E8-8479-3B731005596D}"/>
    <dgm:cxn modelId="{843291AD-9B0D-4783-A445-D320D187F4CC}" srcId="{4226681F-B7A0-48D8-9844-42271360E446}" destId="{D68CD979-2910-4F7A-8E34-7914B00F88B7}" srcOrd="2" destOrd="0" parTransId="{A164B6E4-E979-491B-B28F-18364961C30F}" sibTransId="{F1D98AFE-543B-445F-8897-F3E10965A1D4}"/>
    <dgm:cxn modelId="{4FBFBE32-86DE-4E43-AA5E-C25CFD9AD7E9}" srcId="{D1F50C6E-7747-4121-B892-8671F9720B47}" destId="{841B4AC2-0C70-4AE6-B770-E8AA92330578}" srcOrd="2" destOrd="0" parTransId="{95468C08-BE4B-4CE0-94D6-919E3AF5FD30}" sibTransId="{DC069FCF-9F5C-43F5-9E0A-6A4865A515E8}"/>
    <dgm:cxn modelId="{2B5C2A78-16CA-49E3-9C75-9EA65602EF2F}" srcId="{B80F8762-0DF0-4D5A-BB14-AF15D83D3B24}" destId="{B73EAB4A-301C-4876-98D7-879EE3F629E5}" srcOrd="2" destOrd="0" parTransId="{CB8FF83C-4533-49A9-A924-1813B7D36B3B}" sibTransId="{EFE154C9-2252-4E86-BBEA-90D1144C22A8}"/>
    <dgm:cxn modelId="{5E204C6A-6948-4165-B9CC-00E43ABDA31D}" srcId="{B80F8762-0DF0-4D5A-BB14-AF15D83D3B24}" destId="{E85200E2-64C4-4144-9A27-923C84606392}" srcOrd="1" destOrd="0" parTransId="{1144527A-6909-4128-8CDC-53590FF599E0}" sibTransId="{9AD4E595-E800-475C-BE79-82024C29E59F}"/>
    <dgm:cxn modelId="{D96EA6E6-BC95-4613-BB2C-672386D9AA0B}" type="presOf" srcId="{B73EAB4A-301C-4876-98D7-879EE3F629E5}" destId="{5E30F5A9-E108-464C-AA8B-EBC7E77C68C6}" srcOrd="0" destOrd="2"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21E387A8-810B-4175-8E57-F7C09DF6C9FD}" srcId="{D1F50C6E-7747-4121-B892-8671F9720B47}" destId="{D799A693-D8A3-4648-B97C-257FEFC0CC6E}" srcOrd="1" destOrd="0" parTransId="{A40B1B28-60CD-4B2D-9EDC-7126F0510707}" sibTransId="{305A1BA1-DC46-4EFA-A9B7-2C3D2E55CEEA}"/>
    <dgm:cxn modelId="{A060F9D9-569B-42B8-A8B8-0BB982A6A966}" type="presOf" srcId="{7140A1A1-084B-4332-8CBD-29B5659826A7}" destId="{D4107748-EE1C-4815-8100-F435BBAEED32}"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22DACE-E16F-4898-BE30-9DC7DE39CC6A}" type="presOf" srcId="{12DDAAA5-5CEA-4AC5-8422-131FAF135755}" destId="{D4107748-EE1C-4815-8100-F435BBAEED32}" srcOrd="0" destOrd="3" presId="urn:microsoft.com/office/officeart/2005/8/layout/chevron2"/>
    <dgm:cxn modelId="{AB9BCD48-1D25-4803-9D79-D7E385D045E2}" type="presOf" srcId="{CB9D180C-097E-4D3B-9DC4-D1293CBEE39B}" destId="{4D90626B-35E9-4FCD-A2D4-3BAD3841DBB7}" srcOrd="0" destOrd="1" presId="urn:microsoft.com/office/officeart/2005/8/layout/chevron2"/>
    <dgm:cxn modelId="{1C670F5A-21B7-4D3F-85EC-5136F4113DF9}" type="presOf" srcId="{F5CCC1FE-9180-4B2D-BFDC-7BF06E81FE55}" destId="{5E30F5A9-E108-464C-AA8B-EBC7E77C68C6}" srcOrd="0" destOrd="3" presId="urn:microsoft.com/office/officeart/2005/8/layout/chevron2"/>
    <dgm:cxn modelId="{60009C53-B3FF-4D74-8EA2-11C67262220A}" srcId="{4226681F-B7A0-48D8-9844-42271360E446}" destId="{CB9D180C-097E-4D3B-9DC4-D1293CBEE39B}" srcOrd="1" destOrd="0" parTransId="{733FA1A8-B9DC-4351-90EA-EDD8C0769965}" sibTransId="{8A15BCC9-AF35-439B-BF69-54AA9C0C200B}"/>
    <dgm:cxn modelId="{41BFCAC6-8082-487B-9A0F-B9C412D12824}" srcId="{B1A56935-3ECF-4519-B5CA-3D1A7798DC34}" destId="{D1F50C6E-7747-4121-B892-8671F9720B47}" srcOrd="1" destOrd="0" parTransId="{B6DA4A48-5970-4263-8300-AF94453F966E}" sibTransId="{988A8EAD-7F3F-45BD-B544-61A477626416}"/>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2AE1DA81-9C8B-42B3-90D9-51D749DCC1AB}" type="presOf" srcId="{841B4AC2-0C70-4AE6-B770-E8AA92330578}" destId="{D4107748-EE1C-4815-8100-F435BBAEED32}" srcOrd="0" destOrd="2"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BBDFFD-84F5-5F4C-ADC2-50BB3B5C4686}" type="doc">
      <dgm:prSet loTypeId="urn:microsoft.com/office/officeart/2005/8/layout/radial2" loCatId="relationship" qsTypeId="urn:microsoft.com/office/officeart/2005/8/quickstyle/simple1" qsCatId="simple" csTypeId="urn:microsoft.com/office/officeart/2005/8/colors/accent1_2" csCatId="accent1"/>
      <dgm:spPr/>
      <dgm:t>
        <a:bodyPr/>
        <a:lstStyle/>
        <a:p>
          <a:endParaRPr lang="en-US"/>
        </a:p>
      </dgm:t>
    </dgm:pt>
    <dgm:pt modelId="{F688BA86-F250-8044-88D8-74054661373E}">
      <dgm:prSet/>
      <dgm:spPr/>
      <dgm:t>
        <a:bodyPr/>
        <a:lstStyle/>
        <a:p>
          <a:r>
            <a:rPr lang="en-US"/>
            <a:t>p (past values used for forecasting the next value)</a:t>
          </a:r>
        </a:p>
      </dgm:t>
    </dgm:pt>
    <dgm:pt modelId="{F187B2FA-D384-AF41-AE56-24B3BA6E38E7}" type="parTrans" cxnId="{D008AB13-BA95-FF4D-8F7D-189898879866}">
      <dgm:prSet/>
      <dgm:spPr/>
      <dgm:t>
        <a:bodyPr/>
        <a:lstStyle/>
        <a:p>
          <a:endParaRPr lang="en-US"/>
        </a:p>
      </dgm:t>
    </dgm:pt>
    <dgm:pt modelId="{E8E58E78-2420-3C40-92F9-6C5737FA87C8}" type="sibTrans" cxnId="{D008AB13-BA95-FF4D-8F7D-189898879866}">
      <dgm:prSet/>
      <dgm:spPr/>
      <dgm:t>
        <a:bodyPr/>
        <a:lstStyle/>
        <a:p>
          <a:endParaRPr lang="en-US"/>
        </a:p>
      </dgm:t>
    </dgm:pt>
    <dgm:pt modelId="{C9F33771-E2B0-2A42-8536-70D983CCBCBE}">
      <dgm:prSet/>
      <dgm:spPr/>
      <dgm:t>
        <a:bodyPr/>
        <a:lstStyle/>
        <a:p>
          <a:r>
            <a:rPr lang="en-US" dirty="0"/>
            <a:t>q (past forecast errors used to predict the future values)</a:t>
          </a:r>
        </a:p>
      </dgm:t>
    </dgm:pt>
    <dgm:pt modelId="{193F6AC6-5A72-3A4E-B959-DD650968E206}" type="parTrans" cxnId="{BC5144A5-E2AD-8940-B447-CBF70C1B50EC}">
      <dgm:prSet/>
      <dgm:spPr/>
      <dgm:t>
        <a:bodyPr/>
        <a:lstStyle/>
        <a:p>
          <a:endParaRPr lang="en-US"/>
        </a:p>
      </dgm:t>
    </dgm:pt>
    <dgm:pt modelId="{8B8F45A3-CBEE-3E40-BDA8-24946BFDDFE9}" type="sibTrans" cxnId="{BC5144A5-E2AD-8940-B447-CBF70C1B50EC}">
      <dgm:prSet/>
      <dgm:spPr/>
      <dgm:t>
        <a:bodyPr/>
        <a:lstStyle/>
        <a:p>
          <a:endParaRPr lang="en-US"/>
        </a:p>
      </dgm:t>
    </dgm:pt>
    <dgm:pt modelId="{423F7FA1-B2BC-3F4F-90DF-998B050DC0DC}">
      <dgm:prSet/>
      <dgm:spPr/>
      <dgm:t>
        <a:bodyPr/>
        <a:lstStyle/>
        <a:p>
          <a:r>
            <a:rPr lang="en-US" dirty="0"/>
            <a:t>d (order of differencing)</a:t>
          </a:r>
        </a:p>
      </dgm:t>
    </dgm:pt>
    <dgm:pt modelId="{9043968A-2CDA-DC4A-B622-CDB4F1140EF5}" type="parTrans" cxnId="{D4EDC2BC-9D29-7A4A-92F5-9081E2CB3A1C}">
      <dgm:prSet/>
      <dgm:spPr/>
      <dgm:t>
        <a:bodyPr/>
        <a:lstStyle/>
        <a:p>
          <a:endParaRPr lang="en-US"/>
        </a:p>
      </dgm:t>
    </dgm:pt>
    <dgm:pt modelId="{55C6F2C8-DE89-1D49-A878-9CB5EBFB4E80}" type="sibTrans" cxnId="{D4EDC2BC-9D29-7A4A-92F5-9081E2CB3A1C}">
      <dgm:prSet/>
      <dgm:spPr/>
      <dgm:t>
        <a:bodyPr/>
        <a:lstStyle/>
        <a:p>
          <a:endParaRPr lang="en-US"/>
        </a:p>
      </dgm:t>
    </dgm:pt>
    <dgm:pt modelId="{110B8A34-AB04-D047-88A7-126375EF09FA}" type="pres">
      <dgm:prSet presAssocID="{1BBBDFFD-84F5-5F4C-ADC2-50BB3B5C4686}" presName="composite" presStyleCnt="0">
        <dgm:presLayoutVars>
          <dgm:chMax val="5"/>
          <dgm:dir/>
          <dgm:animLvl val="ctr"/>
          <dgm:resizeHandles val="exact"/>
        </dgm:presLayoutVars>
      </dgm:prSet>
      <dgm:spPr/>
      <dgm:t>
        <a:bodyPr/>
        <a:lstStyle/>
        <a:p>
          <a:endParaRPr lang="en-US"/>
        </a:p>
      </dgm:t>
    </dgm:pt>
    <dgm:pt modelId="{C89D12B8-0B49-3C43-986A-04402B4440A9}" type="pres">
      <dgm:prSet presAssocID="{1BBBDFFD-84F5-5F4C-ADC2-50BB3B5C4686}" presName="cycle" presStyleCnt="0"/>
      <dgm:spPr/>
    </dgm:pt>
    <dgm:pt modelId="{6C462958-0086-C94A-A3CA-F5DBD11DC621}" type="pres">
      <dgm:prSet presAssocID="{1BBBDFFD-84F5-5F4C-ADC2-50BB3B5C4686}" presName="centerShape" presStyleCnt="0"/>
      <dgm:spPr/>
    </dgm:pt>
    <dgm:pt modelId="{716151BA-3E37-344F-8EB4-C1BC7853EE02}" type="pres">
      <dgm:prSet presAssocID="{1BBBDFFD-84F5-5F4C-ADC2-50BB3B5C4686}" presName="connSite" presStyleLbl="node1" presStyleIdx="0" presStyleCnt="4"/>
      <dgm:spPr/>
    </dgm:pt>
    <dgm:pt modelId="{BB5278E1-1BF8-7A48-97DE-7497D7B6AD5B}" type="pres">
      <dgm:prSet presAssocID="{1BBBDFFD-84F5-5F4C-ADC2-50BB3B5C4686}" presName="visible" presStyleLbl="node1" presStyleIdx="0" presStyleCnt="4"/>
      <dgm:spPr/>
    </dgm:pt>
    <dgm:pt modelId="{597C429B-A6FC-F249-B643-F164BEA6C561}" type="pres">
      <dgm:prSet presAssocID="{F187B2FA-D384-AF41-AE56-24B3BA6E38E7}" presName="Name25" presStyleLbl="parChTrans1D1" presStyleIdx="0" presStyleCnt="3"/>
      <dgm:spPr/>
      <dgm:t>
        <a:bodyPr/>
        <a:lstStyle/>
        <a:p>
          <a:endParaRPr lang="en-US"/>
        </a:p>
      </dgm:t>
    </dgm:pt>
    <dgm:pt modelId="{638206B9-C967-CE4A-AF55-62CEB1DBD13D}" type="pres">
      <dgm:prSet presAssocID="{F688BA86-F250-8044-88D8-74054661373E}" presName="node" presStyleCnt="0"/>
      <dgm:spPr/>
    </dgm:pt>
    <dgm:pt modelId="{1FDCA772-47B5-5E43-BA72-53DBC6FB5CB7}" type="pres">
      <dgm:prSet presAssocID="{F688BA86-F250-8044-88D8-74054661373E}" presName="parentNode" presStyleLbl="node1" presStyleIdx="1" presStyleCnt="4">
        <dgm:presLayoutVars>
          <dgm:chMax val="1"/>
          <dgm:bulletEnabled val="1"/>
        </dgm:presLayoutVars>
      </dgm:prSet>
      <dgm:spPr/>
      <dgm:t>
        <a:bodyPr/>
        <a:lstStyle/>
        <a:p>
          <a:endParaRPr lang="en-US"/>
        </a:p>
      </dgm:t>
    </dgm:pt>
    <dgm:pt modelId="{8D575219-7253-9D41-A061-5CE75AA0EA3D}" type="pres">
      <dgm:prSet presAssocID="{F688BA86-F250-8044-88D8-74054661373E}" presName="childNode" presStyleLbl="revTx" presStyleIdx="0" presStyleCnt="0">
        <dgm:presLayoutVars>
          <dgm:bulletEnabled val="1"/>
        </dgm:presLayoutVars>
      </dgm:prSet>
      <dgm:spPr/>
    </dgm:pt>
    <dgm:pt modelId="{950E4319-B0D4-C748-A4CE-FD42FBCF04D5}" type="pres">
      <dgm:prSet presAssocID="{193F6AC6-5A72-3A4E-B959-DD650968E206}" presName="Name25" presStyleLbl="parChTrans1D1" presStyleIdx="1" presStyleCnt="3"/>
      <dgm:spPr/>
      <dgm:t>
        <a:bodyPr/>
        <a:lstStyle/>
        <a:p>
          <a:endParaRPr lang="en-US"/>
        </a:p>
      </dgm:t>
    </dgm:pt>
    <dgm:pt modelId="{A6BB2FF7-64B9-A14F-B436-14AAB1D0FA6A}" type="pres">
      <dgm:prSet presAssocID="{C9F33771-E2B0-2A42-8536-70D983CCBCBE}" presName="node" presStyleCnt="0"/>
      <dgm:spPr/>
    </dgm:pt>
    <dgm:pt modelId="{C1D2C2A4-722E-C14F-B679-2C365A14335E}" type="pres">
      <dgm:prSet presAssocID="{C9F33771-E2B0-2A42-8536-70D983CCBCBE}" presName="parentNode" presStyleLbl="node1" presStyleIdx="2" presStyleCnt="4">
        <dgm:presLayoutVars>
          <dgm:chMax val="1"/>
          <dgm:bulletEnabled val="1"/>
        </dgm:presLayoutVars>
      </dgm:prSet>
      <dgm:spPr/>
      <dgm:t>
        <a:bodyPr/>
        <a:lstStyle/>
        <a:p>
          <a:endParaRPr lang="en-US"/>
        </a:p>
      </dgm:t>
    </dgm:pt>
    <dgm:pt modelId="{9A94752B-B4CC-5F41-8AD7-83E6897E60AC}" type="pres">
      <dgm:prSet presAssocID="{C9F33771-E2B0-2A42-8536-70D983CCBCBE}" presName="childNode" presStyleLbl="revTx" presStyleIdx="0" presStyleCnt="0">
        <dgm:presLayoutVars>
          <dgm:bulletEnabled val="1"/>
        </dgm:presLayoutVars>
      </dgm:prSet>
      <dgm:spPr/>
    </dgm:pt>
    <dgm:pt modelId="{6182FBAD-C0FE-DC48-AB7E-7A1F2C2C5382}" type="pres">
      <dgm:prSet presAssocID="{9043968A-2CDA-DC4A-B622-CDB4F1140EF5}" presName="Name25" presStyleLbl="parChTrans1D1" presStyleIdx="2" presStyleCnt="3"/>
      <dgm:spPr/>
      <dgm:t>
        <a:bodyPr/>
        <a:lstStyle/>
        <a:p>
          <a:endParaRPr lang="en-US"/>
        </a:p>
      </dgm:t>
    </dgm:pt>
    <dgm:pt modelId="{D64F7383-0B49-5F46-81FD-0F3DEF70D9B5}" type="pres">
      <dgm:prSet presAssocID="{423F7FA1-B2BC-3F4F-90DF-998B050DC0DC}" presName="node" presStyleCnt="0"/>
      <dgm:spPr/>
    </dgm:pt>
    <dgm:pt modelId="{0363624A-DB8F-AC49-B116-991B8B5907BA}" type="pres">
      <dgm:prSet presAssocID="{423F7FA1-B2BC-3F4F-90DF-998B050DC0DC}" presName="parentNode" presStyleLbl="node1" presStyleIdx="3" presStyleCnt="4">
        <dgm:presLayoutVars>
          <dgm:chMax val="1"/>
          <dgm:bulletEnabled val="1"/>
        </dgm:presLayoutVars>
      </dgm:prSet>
      <dgm:spPr/>
      <dgm:t>
        <a:bodyPr/>
        <a:lstStyle/>
        <a:p>
          <a:endParaRPr lang="en-US"/>
        </a:p>
      </dgm:t>
    </dgm:pt>
    <dgm:pt modelId="{9EEAE0F9-44F1-6541-B0C9-AAAEB2F53986}" type="pres">
      <dgm:prSet presAssocID="{423F7FA1-B2BC-3F4F-90DF-998B050DC0DC}" presName="childNode" presStyleLbl="revTx" presStyleIdx="0" presStyleCnt="0">
        <dgm:presLayoutVars>
          <dgm:bulletEnabled val="1"/>
        </dgm:presLayoutVars>
      </dgm:prSet>
      <dgm:spPr/>
    </dgm:pt>
  </dgm:ptLst>
  <dgm:cxnLst>
    <dgm:cxn modelId="{700B79C0-45A4-3143-B0CC-34525B4CAF39}" type="presOf" srcId="{C9F33771-E2B0-2A42-8536-70D983CCBCBE}" destId="{C1D2C2A4-722E-C14F-B679-2C365A14335E}" srcOrd="0" destOrd="0" presId="urn:microsoft.com/office/officeart/2005/8/layout/radial2"/>
    <dgm:cxn modelId="{D4598BA1-814C-3741-9B98-2970FFC15A8E}" type="presOf" srcId="{193F6AC6-5A72-3A4E-B959-DD650968E206}" destId="{950E4319-B0D4-C748-A4CE-FD42FBCF04D5}" srcOrd="0" destOrd="0" presId="urn:microsoft.com/office/officeart/2005/8/layout/radial2"/>
    <dgm:cxn modelId="{FA72B1B9-7D4A-0146-A57B-266C8EFA42A8}" type="presOf" srcId="{423F7FA1-B2BC-3F4F-90DF-998B050DC0DC}" destId="{0363624A-DB8F-AC49-B116-991B8B5907BA}" srcOrd="0" destOrd="0" presId="urn:microsoft.com/office/officeart/2005/8/layout/radial2"/>
    <dgm:cxn modelId="{BC5144A5-E2AD-8940-B447-CBF70C1B50EC}" srcId="{1BBBDFFD-84F5-5F4C-ADC2-50BB3B5C4686}" destId="{C9F33771-E2B0-2A42-8536-70D983CCBCBE}" srcOrd="1" destOrd="0" parTransId="{193F6AC6-5A72-3A4E-B959-DD650968E206}" sibTransId="{8B8F45A3-CBEE-3E40-BDA8-24946BFDDFE9}"/>
    <dgm:cxn modelId="{186130A9-7721-674E-ADED-E603F9E279DC}" type="presOf" srcId="{9043968A-2CDA-DC4A-B622-CDB4F1140EF5}" destId="{6182FBAD-C0FE-DC48-AB7E-7A1F2C2C5382}" srcOrd="0" destOrd="0" presId="urn:microsoft.com/office/officeart/2005/8/layout/radial2"/>
    <dgm:cxn modelId="{04D11AFA-5183-784F-81AA-36F67F3FA596}" type="presOf" srcId="{F187B2FA-D384-AF41-AE56-24B3BA6E38E7}" destId="{597C429B-A6FC-F249-B643-F164BEA6C561}" srcOrd="0" destOrd="0" presId="urn:microsoft.com/office/officeart/2005/8/layout/radial2"/>
    <dgm:cxn modelId="{7713197A-7CD1-3C4E-A5C6-80C615291DA9}" type="presOf" srcId="{1BBBDFFD-84F5-5F4C-ADC2-50BB3B5C4686}" destId="{110B8A34-AB04-D047-88A7-126375EF09FA}" srcOrd="0" destOrd="0" presId="urn:microsoft.com/office/officeart/2005/8/layout/radial2"/>
    <dgm:cxn modelId="{D008AB13-BA95-FF4D-8F7D-189898879866}" srcId="{1BBBDFFD-84F5-5F4C-ADC2-50BB3B5C4686}" destId="{F688BA86-F250-8044-88D8-74054661373E}" srcOrd="0" destOrd="0" parTransId="{F187B2FA-D384-AF41-AE56-24B3BA6E38E7}" sibTransId="{E8E58E78-2420-3C40-92F9-6C5737FA87C8}"/>
    <dgm:cxn modelId="{342C894E-7F13-1B47-AF08-FFA59800E504}" type="presOf" srcId="{F688BA86-F250-8044-88D8-74054661373E}" destId="{1FDCA772-47B5-5E43-BA72-53DBC6FB5CB7}" srcOrd="0" destOrd="0" presId="urn:microsoft.com/office/officeart/2005/8/layout/radial2"/>
    <dgm:cxn modelId="{D4EDC2BC-9D29-7A4A-92F5-9081E2CB3A1C}" srcId="{1BBBDFFD-84F5-5F4C-ADC2-50BB3B5C4686}" destId="{423F7FA1-B2BC-3F4F-90DF-998B050DC0DC}" srcOrd="2" destOrd="0" parTransId="{9043968A-2CDA-DC4A-B622-CDB4F1140EF5}" sibTransId="{55C6F2C8-DE89-1D49-A878-9CB5EBFB4E80}"/>
    <dgm:cxn modelId="{DC16B959-EF04-9A4C-897E-48EA196AF809}" type="presParOf" srcId="{110B8A34-AB04-D047-88A7-126375EF09FA}" destId="{C89D12B8-0B49-3C43-986A-04402B4440A9}" srcOrd="0" destOrd="0" presId="urn:microsoft.com/office/officeart/2005/8/layout/radial2"/>
    <dgm:cxn modelId="{32BF5FF8-4B3D-AD44-903F-D584919A6443}" type="presParOf" srcId="{C89D12B8-0B49-3C43-986A-04402B4440A9}" destId="{6C462958-0086-C94A-A3CA-F5DBD11DC621}" srcOrd="0" destOrd="0" presId="urn:microsoft.com/office/officeart/2005/8/layout/radial2"/>
    <dgm:cxn modelId="{ED8644E1-9B8F-9F49-A3A6-3C82900ABF69}" type="presParOf" srcId="{6C462958-0086-C94A-A3CA-F5DBD11DC621}" destId="{716151BA-3E37-344F-8EB4-C1BC7853EE02}" srcOrd="0" destOrd="0" presId="urn:microsoft.com/office/officeart/2005/8/layout/radial2"/>
    <dgm:cxn modelId="{7003A018-BC52-304E-AD8D-45B187DB1019}" type="presParOf" srcId="{6C462958-0086-C94A-A3CA-F5DBD11DC621}" destId="{BB5278E1-1BF8-7A48-97DE-7497D7B6AD5B}" srcOrd="1" destOrd="0" presId="urn:microsoft.com/office/officeart/2005/8/layout/radial2"/>
    <dgm:cxn modelId="{0D5BFF86-9F3A-7844-94CE-548439E121DB}" type="presParOf" srcId="{C89D12B8-0B49-3C43-986A-04402B4440A9}" destId="{597C429B-A6FC-F249-B643-F164BEA6C561}" srcOrd="1" destOrd="0" presId="urn:microsoft.com/office/officeart/2005/8/layout/radial2"/>
    <dgm:cxn modelId="{3B2C7F64-3C25-7A4E-BC6A-2037E1F98E70}" type="presParOf" srcId="{C89D12B8-0B49-3C43-986A-04402B4440A9}" destId="{638206B9-C967-CE4A-AF55-62CEB1DBD13D}" srcOrd="2" destOrd="0" presId="urn:microsoft.com/office/officeart/2005/8/layout/radial2"/>
    <dgm:cxn modelId="{30F1A06B-E7A0-8D47-B064-14434BAC7597}" type="presParOf" srcId="{638206B9-C967-CE4A-AF55-62CEB1DBD13D}" destId="{1FDCA772-47B5-5E43-BA72-53DBC6FB5CB7}" srcOrd="0" destOrd="0" presId="urn:microsoft.com/office/officeart/2005/8/layout/radial2"/>
    <dgm:cxn modelId="{3DDF2FC3-3BD6-774A-80DB-8061DE6A3F53}" type="presParOf" srcId="{638206B9-C967-CE4A-AF55-62CEB1DBD13D}" destId="{8D575219-7253-9D41-A061-5CE75AA0EA3D}" srcOrd="1" destOrd="0" presId="urn:microsoft.com/office/officeart/2005/8/layout/radial2"/>
    <dgm:cxn modelId="{838F5136-493E-CA4F-ADF3-5E7AD31E4459}" type="presParOf" srcId="{C89D12B8-0B49-3C43-986A-04402B4440A9}" destId="{950E4319-B0D4-C748-A4CE-FD42FBCF04D5}" srcOrd="3" destOrd="0" presId="urn:microsoft.com/office/officeart/2005/8/layout/radial2"/>
    <dgm:cxn modelId="{BD1B3B99-1EB1-8041-8151-146F4516A3DA}" type="presParOf" srcId="{C89D12B8-0B49-3C43-986A-04402B4440A9}" destId="{A6BB2FF7-64B9-A14F-B436-14AAB1D0FA6A}" srcOrd="4" destOrd="0" presId="urn:microsoft.com/office/officeart/2005/8/layout/radial2"/>
    <dgm:cxn modelId="{94FBCA21-64F2-E34F-8179-A35F4CFE5990}" type="presParOf" srcId="{A6BB2FF7-64B9-A14F-B436-14AAB1D0FA6A}" destId="{C1D2C2A4-722E-C14F-B679-2C365A14335E}" srcOrd="0" destOrd="0" presId="urn:microsoft.com/office/officeart/2005/8/layout/radial2"/>
    <dgm:cxn modelId="{26A02949-9512-334B-96B7-C7986A8F9E90}" type="presParOf" srcId="{A6BB2FF7-64B9-A14F-B436-14AAB1D0FA6A}" destId="{9A94752B-B4CC-5F41-8AD7-83E6897E60AC}" srcOrd="1" destOrd="0" presId="urn:microsoft.com/office/officeart/2005/8/layout/radial2"/>
    <dgm:cxn modelId="{B2B7A7A3-8001-3F4D-9EC0-9CD0E8A438CE}" type="presParOf" srcId="{C89D12B8-0B49-3C43-986A-04402B4440A9}" destId="{6182FBAD-C0FE-DC48-AB7E-7A1F2C2C5382}" srcOrd="5" destOrd="0" presId="urn:microsoft.com/office/officeart/2005/8/layout/radial2"/>
    <dgm:cxn modelId="{FB24A643-F3B9-6746-BF43-BC3C212C7A06}" type="presParOf" srcId="{C89D12B8-0B49-3C43-986A-04402B4440A9}" destId="{D64F7383-0B49-5F46-81FD-0F3DEF70D9B5}" srcOrd="6" destOrd="0" presId="urn:microsoft.com/office/officeart/2005/8/layout/radial2"/>
    <dgm:cxn modelId="{5ACA1F9C-4456-234F-8980-EC06F7C275B7}" type="presParOf" srcId="{D64F7383-0B49-5F46-81FD-0F3DEF70D9B5}" destId="{0363624A-DB8F-AC49-B116-991B8B5907BA}" srcOrd="0" destOrd="0" presId="urn:microsoft.com/office/officeart/2005/8/layout/radial2"/>
    <dgm:cxn modelId="{BD15AD7B-5297-0C4E-816C-667EC6F4870A}" type="presParOf" srcId="{D64F7383-0B49-5F46-81FD-0F3DEF70D9B5}" destId="{9EEAE0F9-44F1-6541-B0C9-AAAEB2F53986}"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D39293-330C-9845-9F07-C02AEC72BB4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83269F6-9BDA-2649-808B-B9FE02B51B57}">
      <dgm:prSet/>
      <dgm:spPr/>
      <dgm:t>
        <a:bodyPr/>
        <a:lstStyle/>
        <a:p>
          <a:r>
            <a:rPr lang="en-US" dirty="0"/>
            <a:t>Parameter tuning for ARIMA consumes a lot of time so auto ARIMA was used, which automatically selects the best combination of (</a:t>
          </a:r>
          <a:r>
            <a:rPr lang="en-US" dirty="0" err="1"/>
            <a:t>p,q,d</a:t>
          </a:r>
          <a:r>
            <a:rPr lang="en-US" dirty="0"/>
            <a:t>) that provides the least error. </a:t>
          </a:r>
        </a:p>
      </dgm:t>
    </dgm:pt>
    <dgm:pt modelId="{9C435D6F-C8A8-604F-A3DC-E1E89219CE9F}" type="sibTrans" cxnId="{8433D5EF-7585-D944-8C4B-42813371E6C0}">
      <dgm:prSet/>
      <dgm:spPr/>
      <dgm:t>
        <a:bodyPr/>
        <a:lstStyle/>
        <a:p>
          <a:endParaRPr lang="en-US"/>
        </a:p>
      </dgm:t>
    </dgm:pt>
    <dgm:pt modelId="{7AB241EE-5045-DD4F-95E5-0A84D519AC48}" type="parTrans" cxnId="{8433D5EF-7585-D944-8C4B-42813371E6C0}">
      <dgm:prSet/>
      <dgm:spPr/>
      <dgm:t>
        <a:bodyPr/>
        <a:lstStyle/>
        <a:p>
          <a:endParaRPr lang="en-US"/>
        </a:p>
      </dgm:t>
    </dgm:pt>
    <dgm:pt modelId="{DE20790C-74EC-024D-B4F6-E1A256125502}" type="pres">
      <dgm:prSet presAssocID="{88D39293-330C-9845-9F07-C02AEC72BB41}" presName="linearFlow" presStyleCnt="0">
        <dgm:presLayoutVars>
          <dgm:dir/>
          <dgm:resizeHandles val="exact"/>
        </dgm:presLayoutVars>
      </dgm:prSet>
      <dgm:spPr/>
      <dgm:t>
        <a:bodyPr/>
        <a:lstStyle/>
        <a:p>
          <a:endParaRPr lang="en-US"/>
        </a:p>
      </dgm:t>
    </dgm:pt>
    <dgm:pt modelId="{E01B6E46-336E-0B45-B204-0D0DAFDD4750}" type="pres">
      <dgm:prSet presAssocID="{783269F6-9BDA-2649-808B-B9FE02B51B57}" presName="composite" presStyleCnt="0"/>
      <dgm:spPr/>
    </dgm:pt>
    <dgm:pt modelId="{522BBCC5-3326-B04D-A7BF-117B599DB8BE}" type="pres">
      <dgm:prSet presAssocID="{783269F6-9BDA-2649-808B-B9FE02B51B57}" presName="imgShp" presStyleLbl="fgImgPlace1" presStyleIdx="0" presStyleCnt="1" custScaleX="152243" custScaleY="116192" custLinFactNeighborX="-11648" custLinFactNeighborY="13937"/>
      <dgm:spPr>
        <a:prstGeom prst="roundRect">
          <a:avLst/>
        </a:prstGeom>
        <a:blipFill dpi="0" rotWithShape="1">
          <a:blip xmlns:r="http://schemas.openxmlformats.org/officeDocument/2006/relationships" r:embed="rId1"/>
          <a:srcRect/>
          <a:stretch>
            <a:fillRect l="-9173" t="2793" r="-9173" b="2793"/>
          </a:stretch>
        </a:blipFill>
      </dgm:spPr>
    </dgm:pt>
    <dgm:pt modelId="{BB05D56E-D43E-E14B-851F-C03A55D2AA55}" type="pres">
      <dgm:prSet presAssocID="{783269F6-9BDA-2649-808B-B9FE02B51B57}" presName="txShp" presStyleLbl="node1" presStyleIdx="0" presStyleCnt="1" custScaleY="108672" custLinFactNeighborY="13344">
        <dgm:presLayoutVars>
          <dgm:bulletEnabled val="1"/>
        </dgm:presLayoutVars>
      </dgm:prSet>
      <dgm:spPr/>
      <dgm:t>
        <a:bodyPr/>
        <a:lstStyle/>
        <a:p>
          <a:endParaRPr lang="en-US"/>
        </a:p>
      </dgm:t>
    </dgm:pt>
  </dgm:ptLst>
  <dgm:cxnLst>
    <dgm:cxn modelId="{8433D5EF-7585-D944-8C4B-42813371E6C0}" srcId="{88D39293-330C-9845-9F07-C02AEC72BB41}" destId="{783269F6-9BDA-2649-808B-B9FE02B51B57}" srcOrd="0" destOrd="0" parTransId="{7AB241EE-5045-DD4F-95E5-0A84D519AC48}" sibTransId="{9C435D6F-C8A8-604F-A3DC-E1E89219CE9F}"/>
    <dgm:cxn modelId="{C26E2160-1F5E-7C4B-880D-C4BE90E74C40}" type="presOf" srcId="{88D39293-330C-9845-9F07-C02AEC72BB41}" destId="{DE20790C-74EC-024D-B4F6-E1A256125502}" srcOrd="0" destOrd="0" presId="urn:microsoft.com/office/officeart/2005/8/layout/vList3"/>
    <dgm:cxn modelId="{4BA7C212-6E28-EE43-B983-9343B51CC2AA}" type="presOf" srcId="{783269F6-9BDA-2649-808B-B9FE02B51B57}" destId="{BB05D56E-D43E-E14B-851F-C03A55D2AA55}" srcOrd="0" destOrd="0" presId="urn:microsoft.com/office/officeart/2005/8/layout/vList3"/>
    <dgm:cxn modelId="{2956877C-BCFC-B142-ACA7-FC93B0A70C43}" type="presParOf" srcId="{DE20790C-74EC-024D-B4F6-E1A256125502}" destId="{E01B6E46-336E-0B45-B204-0D0DAFDD4750}" srcOrd="0" destOrd="0" presId="urn:microsoft.com/office/officeart/2005/8/layout/vList3"/>
    <dgm:cxn modelId="{9DD016F1-585F-464E-90E6-56D1E747798D}" type="presParOf" srcId="{E01B6E46-336E-0B45-B204-0D0DAFDD4750}" destId="{522BBCC5-3326-B04D-A7BF-117B599DB8BE}" srcOrd="0" destOrd="0" presId="urn:microsoft.com/office/officeart/2005/8/layout/vList3"/>
    <dgm:cxn modelId="{A8A81CA1-D495-3A4E-9219-F97332CAF5DC}" type="presParOf" srcId="{E01B6E46-336E-0B45-B204-0D0DAFDD4750}" destId="{BB05D56E-D43E-E14B-851F-C03A55D2AA5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t>
        <a:bodyPr/>
        <a:lstStyle/>
        <a:p>
          <a:endParaRPr lang="en-US"/>
        </a:p>
      </dgm:t>
    </dgm:pt>
    <dgm:pt modelId="{22626FFF-1BCE-497E-9236-137E4AB749A6}" type="pres">
      <dgm:prSet presAssocID="{E473D6C4-A536-44DC-9021-C62B191E1BA0}" presName="firstNode" presStyleLbl="node1" presStyleIdx="0" presStyleCnt="7">
        <dgm:presLayoutVars>
          <dgm:bulletEnabled val="1"/>
        </dgm:presLayoutVars>
      </dgm:prSet>
      <dgm:spPr/>
      <dgm:t>
        <a:bodyPr/>
        <a:lstStyle/>
        <a:p>
          <a:endParaRPr lang="en-US"/>
        </a:p>
      </dgm:t>
    </dgm:pt>
    <dgm:pt modelId="{3F893DE1-F8DD-43E1-A9E4-FF7659F44825}" type="pres">
      <dgm:prSet presAssocID="{DB4A7F0A-F01E-400F-B891-A9ACC6351270}" presName="sibTrans" presStyleLbl="sibTrans2D1" presStyleIdx="0" presStyleCnt="6"/>
      <dgm:spPr/>
      <dgm:t>
        <a:bodyPr/>
        <a:lstStyle/>
        <a:p>
          <a:endParaRPr lang="en-US"/>
        </a:p>
      </dgm:t>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t>
        <a:bodyPr/>
        <a:lstStyle/>
        <a:p>
          <a:endParaRPr lang="en-US"/>
        </a:p>
      </dgm:t>
    </dgm:pt>
    <dgm:pt modelId="{913C3F73-9CB0-4919-B273-B464C91B1645}" type="pres">
      <dgm:prSet presAssocID="{E0BC8CA2-65C0-44E9-95D4-F4072715E266}" presName="sibTrans" presStyleLbl="sibTrans2D1" presStyleIdx="1" presStyleCnt="6"/>
      <dgm:spPr/>
      <dgm:t>
        <a:bodyPr/>
        <a:lstStyle/>
        <a:p>
          <a:endParaRPr lang="en-US"/>
        </a:p>
      </dgm:t>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t>
        <a:bodyPr/>
        <a:lstStyle/>
        <a:p>
          <a:endParaRPr lang="en-US"/>
        </a:p>
      </dgm:t>
    </dgm:pt>
    <dgm:pt modelId="{C33B0F37-F00C-42F3-A67E-FDCCB04607F2}" type="pres">
      <dgm:prSet presAssocID="{E707A490-9D26-4D44-85CC-34E55276FEE3}" presName="sibTrans" presStyleLbl="sibTrans2D1" presStyleIdx="2" presStyleCnt="6"/>
      <dgm:spPr/>
      <dgm:t>
        <a:bodyPr/>
        <a:lstStyle/>
        <a:p>
          <a:endParaRPr lang="en-US"/>
        </a:p>
      </dgm:t>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t>
        <a:bodyPr/>
        <a:lstStyle/>
        <a:p>
          <a:endParaRPr lang="en-US"/>
        </a:p>
      </dgm:t>
    </dgm:pt>
    <dgm:pt modelId="{88781349-7665-41DB-AA2C-89134366FDC5}" type="pres">
      <dgm:prSet presAssocID="{091415F5-A5DD-4248-9A87-97BE084E9E74}" presName="sibTrans" presStyleLbl="sibTrans2D1" presStyleIdx="3" presStyleCnt="6"/>
      <dgm:spPr/>
      <dgm:t>
        <a:bodyPr/>
        <a:lstStyle/>
        <a:p>
          <a:endParaRPr lang="en-US"/>
        </a:p>
      </dgm:t>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t>
        <a:bodyPr/>
        <a:lstStyle/>
        <a:p>
          <a:endParaRPr lang="en-US"/>
        </a:p>
      </dgm:t>
    </dgm:pt>
    <dgm:pt modelId="{96135080-70D6-4356-9D44-EC4036CE92A1}" type="pres">
      <dgm:prSet presAssocID="{78CEC1FE-1B61-4984-91AB-70C36D0632FE}" presName="sibTrans" presStyleLbl="sibTrans2D1" presStyleIdx="4" presStyleCnt="6"/>
      <dgm:spPr/>
      <dgm:t>
        <a:bodyPr/>
        <a:lstStyle/>
        <a:p>
          <a:endParaRPr lang="en-US"/>
        </a:p>
      </dgm:t>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t>
        <a:bodyPr/>
        <a:lstStyle/>
        <a:p>
          <a:endParaRPr lang="en-US"/>
        </a:p>
      </dgm:t>
    </dgm:pt>
    <dgm:pt modelId="{11B6D98F-DE0E-4F4B-802F-CEE8CE262303}" type="pres">
      <dgm:prSet presAssocID="{D65E5A92-924B-4848-ACAF-7418CA2BBFD3}" presName="sibTrans" presStyleLbl="sibTrans2D1" presStyleIdx="5" presStyleCnt="6"/>
      <dgm:spPr/>
      <dgm:t>
        <a:bodyPr/>
        <a:lstStyle/>
        <a:p>
          <a:endParaRPr lang="en-US"/>
        </a:p>
      </dgm:t>
    </dgm:pt>
    <dgm:pt modelId="{40448830-1EE0-4080-A09E-FBC06ADC975A}" type="pres">
      <dgm:prSet presAssocID="{2C68C913-864B-4598-937D-EE8F39AE46FD}" presName="lastNode" presStyleLbl="node1" presStyleIdx="6" presStyleCnt="7">
        <dgm:presLayoutVars>
          <dgm:bulletEnabled val="1"/>
        </dgm:presLayoutVars>
      </dgm:prSet>
      <dgm:spPr/>
      <dgm:t>
        <a:bodyPr/>
        <a:lstStyle/>
        <a:p>
          <a:endParaRPr lang="en-US"/>
        </a:p>
      </dgm:t>
    </dgm:pt>
  </dgm:ptLst>
  <dgm:cxnLst>
    <dgm:cxn modelId="{1F808E95-F0FA-49F5-BC56-99CD0A12DDF5}" type="presOf" srcId="{091415F5-A5DD-4248-9A87-97BE084E9E74}" destId="{88781349-7665-41DB-AA2C-89134366FDC5}"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23E3103B-9F43-4AF2-9F6D-8812FF97B7ED}" type="presOf" srcId="{2C68C913-864B-4598-937D-EE8F39AE46FD}" destId="{40448830-1EE0-4080-A09E-FBC06ADC975A}"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1165CA6E-2CBF-47B4-8C80-DC11762B51A4}" srcId="{1BD3AB72-5364-4567-AB10-600C8534013E}" destId="{03C46C77-5E74-4269-9E3F-4503225CE944}" srcOrd="2" destOrd="0" parTransId="{09A89EC7-9F05-49ED-A5FE-8E8ADB1CFD2E}" sibTransId="{E707A490-9D26-4D44-85CC-34E55276FEE3}"/>
    <dgm:cxn modelId="{E24B7B8A-D0A3-4345-840C-ACFD8FD27315}" type="presOf" srcId="{E473D6C4-A536-44DC-9021-C62B191E1BA0}" destId="{22626FFF-1BCE-497E-9236-137E4AB749A6}" srcOrd="0" destOrd="0" presId="urn:microsoft.com/office/officeart/2005/8/layout/bProcess2"/>
    <dgm:cxn modelId="{EDD45273-8DC5-43C9-A61F-BE8BDBA76940}" srcId="{1BD3AB72-5364-4567-AB10-600C8534013E}" destId="{E473D6C4-A536-44DC-9021-C62B191E1BA0}" srcOrd="0" destOrd="0" parTransId="{AD469A41-1280-457D-A2F7-EDEAF3816BF0}" sibTransId="{DB4A7F0A-F01E-400F-B891-A9ACC6351270}"/>
    <dgm:cxn modelId="{C73637B0-AB30-40BE-8527-D111FF5C9280}" type="presOf" srcId="{37367D53-1348-4AB7-AADC-3BE0EBD91D95}" destId="{097FD8A1-514F-44B9-BD0C-52B752D2126D}"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22FF5357-9001-4BE5-8540-A92109EF5CE0}" type="presOf" srcId="{DB4A7F0A-F01E-400F-B891-A9ACC6351270}" destId="{3F893DE1-F8DD-43E1-A9E4-FF7659F44825}"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EB3A682A-9AB7-4ECC-9D44-035447988AD9}" srcId="{1BD3AB72-5364-4567-AB10-600C8534013E}" destId="{2C68C913-864B-4598-937D-EE8F39AE46FD}" srcOrd="6" destOrd="0" parTransId="{C136276E-FCC8-476B-8EAC-B5D0A278DE27}" sibTransId="{545631C8-2375-4229-8682-16C7D3B53BD6}"/>
    <dgm:cxn modelId="{7B385EA8-918A-470A-9E22-4712A8FB5E0C}" type="presOf" srcId="{221965F1-7DAC-4D6C-BD8F-D24B390882A5}" destId="{D3D272F9-B202-4185-B75F-A40FCAD78F64}"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28DCF711-3699-46A1-B909-7771A7149DB3}" srcId="{1BD3AB72-5364-4567-AB10-600C8534013E}" destId="{CE649B1A-59A3-4BE0-95F8-402481D369A5}" srcOrd="3" destOrd="0" parTransId="{31D51BD0-BBC0-470C-8D6E-F821463AC5F8}" sibTransId="{091415F5-A5DD-4248-9A87-97BE084E9E74}"/>
    <dgm:cxn modelId="{06EBDC69-0DC7-4D9C-84CF-FA5B30DF3359}" type="presOf" srcId="{D65E5A92-924B-4848-ACAF-7418CA2BBFD3}" destId="{11B6D98F-DE0E-4F4B-802F-CEE8CE262303}"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t>
        <a:bodyPr/>
        <a:lstStyle/>
        <a:p>
          <a:endParaRPr lang="en-US"/>
        </a:p>
      </dgm:t>
    </dgm:pt>
    <dgm:pt modelId="{7B063A9F-C9A8-49FB-B09C-B1B4A405CF78}" type="pres">
      <dgm:prSet presAssocID="{71DBD4DB-09C5-4C10-85C9-D35777BC2BB1}" presName="node" presStyleLbl="node1" presStyleIdx="0" presStyleCnt="7">
        <dgm:presLayoutVars>
          <dgm:bulletEnabled val="1"/>
        </dgm:presLayoutVars>
      </dgm:prSet>
      <dgm:spPr/>
      <dgm:t>
        <a:bodyPr/>
        <a:lstStyle/>
        <a:p>
          <a:endParaRPr lang="en-US"/>
        </a:p>
      </dgm:t>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t>
        <a:bodyPr/>
        <a:lstStyle/>
        <a:p>
          <a:endParaRPr lang="en-US"/>
        </a:p>
      </dgm:t>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t>
        <a:bodyPr/>
        <a:lstStyle/>
        <a:p>
          <a:endParaRPr lang="en-US"/>
        </a:p>
      </dgm:t>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t>
        <a:bodyPr/>
        <a:lstStyle/>
        <a:p>
          <a:endParaRPr lang="en-US"/>
        </a:p>
      </dgm:t>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t>
        <a:bodyPr/>
        <a:lstStyle/>
        <a:p>
          <a:endParaRPr lang="en-US"/>
        </a:p>
      </dgm:t>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t>
        <a:bodyPr/>
        <a:lstStyle/>
        <a:p>
          <a:endParaRPr lang="en-US"/>
        </a:p>
      </dgm:t>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t>
        <a:bodyPr/>
        <a:lstStyle/>
        <a:p>
          <a:endParaRPr lang="en-US"/>
        </a:p>
      </dgm:t>
    </dgm:pt>
  </dgm:ptLst>
  <dgm:cxnLst>
    <dgm:cxn modelId="{304A0812-75EA-4625-B331-0F6BB4B9108B}" type="presOf" srcId="{35664618-85AB-4CA7-9A73-089C32F944EF}" destId="{CF3FECEB-6DAB-46A1-AF4C-470282B5661F}"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FA6263DF-7EB3-4FF5-9B57-34AD2C0C6DC5}" srcId="{6E56A672-D9FD-4BD5-A680-9A1614D2ACEE}" destId="{16F77140-B4B5-4B8D-B0A1-726BAEA16038}" srcOrd="1" destOrd="0" parTransId="{9ED7075D-89F5-4981-8EDD-CCC90A391BCD}" sibTransId="{03727EB8-1BAB-448C-8CB5-3262C5EA8D1B}"/>
    <dgm:cxn modelId="{CDB79436-C2B1-4BD4-A81D-EC80084445D0}" srcId="{6E56A672-D9FD-4BD5-A680-9A1614D2ACEE}" destId="{35664618-85AB-4CA7-9A73-089C32F944EF}" srcOrd="4" destOrd="0" parTransId="{34CF3847-9295-415B-B5D6-9C0D3CA7C448}" sibTransId="{DF14B055-9014-4C53-9E65-46C2875C3E63}"/>
    <dgm:cxn modelId="{CDAAFB0C-B63D-404A-AAA9-1E9DE0CC9A18}" srcId="{6E56A672-D9FD-4BD5-A680-9A1614D2ACEE}" destId="{9249762D-3AC5-4847-A159-B2411815EB7B}" srcOrd="3" destOrd="0" parTransId="{BDEEBF64-155A-4431-B10D-F478C62CC0BC}" sibTransId="{3DC9A943-5845-4F2E-AFD6-B91C67BF21E7}"/>
    <dgm:cxn modelId="{3EE7D5E3-96AD-4AFD-A045-AB674057AE5C}" srcId="{6E56A672-D9FD-4BD5-A680-9A1614D2ACEE}" destId="{1AD054B7-23EF-4F3D-8315-4171BA1F1AC6}" srcOrd="2" destOrd="0" parTransId="{B6FA4BA7-DC8D-42B4-B133-89E6BEC0DE8B}" sibTransId="{3E909FD1-107E-4178-A660-E0AAFEC87565}"/>
    <dgm:cxn modelId="{329C214B-6869-419C-9E8C-283E4EEFC750}" type="presOf" srcId="{71DBD4DB-09C5-4C10-85C9-D35777BC2BB1}" destId="{7B063A9F-C9A8-49FB-B09C-B1B4A405CF78}" srcOrd="0" destOrd="0" presId="urn:microsoft.com/office/officeart/2005/8/layout/default"/>
    <dgm:cxn modelId="{F04D8B3D-1089-4F53-8383-A37AD294485D}" type="presOf" srcId="{0004A7DF-3650-4DDC-8B8E-15FA7E4E2D9E}" destId="{72008F5A-68FB-4B21-A5B8-7EF4725ACE1A}"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956028DD-19F0-4B28-8EF1-02F11A63E496}" srcId="{6E56A672-D9FD-4BD5-A680-9A1614D2ACEE}" destId="{71DBD4DB-09C5-4C10-85C9-D35777BC2BB1}" srcOrd="0" destOrd="0" parTransId="{D9668D83-D3F6-4868-ABE8-7982CAF81615}" sibTransId="{2B32F41E-526D-4EB1-828A-955016659163}"/>
    <dgm:cxn modelId="{A9B65AB5-606F-4051-A6CD-95D99A19F71F}" type="presOf" srcId="{F5EFAC10-2322-40A5-B3A2-552CA79E2F42}" destId="{1AC09037-BCB9-4F48-8488-FC0A7E350DCC}"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t>
        <a:bodyPr/>
        <a:lstStyle/>
        <a:p>
          <a:endParaRPr lang="en-US"/>
        </a:p>
      </dgm:t>
    </dgm:pt>
    <dgm:pt modelId="{FAC60772-AFFA-49AC-87B9-5EC36B1DFFA4}" type="pres">
      <dgm:prSet presAssocID="{9E38C7C7-936E-4374-A529-0F44E26BDE52}" presName="firstNode" presStyleLbl="node1" presStyleIdx="0" presStyleCnt="7">
        <dgm:presLayoutVars>
          <dgm:bulletEnabled val="1"/>
        </dgm:presLayoutVars>
      </dgm:prSet>
      <dgm:spPr/>
      <dgm:t>
        <a:bodyPr/>
        <a:lstStyle/>
        <a:p>
          <a:endParaRPr lang="en-US"/>
        </a:p>
      </dgm:t>
    </dgm:pt>
    <dgm:pt modelId="{BB0937C7-8AD8-41D4-9BAD-B3D5DDDA9E0B}" type="pres">
      <dgm:prSet presAssocID="{B224F8D0-8F08-46FD-A9CE-824EBDDF4C13}" presName="sibTrans" presStyleLbl="sibTrans2D1" presStyleIdx="0" presStyleCnt="6"/>
      <dgm:spPr/>
      <dgm:t>
        <a:bodyPr/>
        <a:lstStyle/>
        <a:p>
          <a:endParaRPr lang="en-US"/>
        </a:p>
      </dgm:t>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t>
        <a:bodyPr/>
        <a:lstStyle/>
        <a:p>
          <a:endParaRPr lang="en-US"/>
        </a:p>
      </dgm:t>
    </dgm:pt>
    <dgm:pt modelId="{DCE3CF86-3D78-4B65-9761-FAC5361CB4F4}" type="pres">
      <dgm:prSet presAssocID="{7476BC2E-E933-408D-A072-18CC3F5EA68A}" presName="sibTrans" presStyleLbl="sibTrans2D1" presStyleIdx="1" presStyleCnt="6"/>
      <dgm:spPr/>
      <dgm:t>
        <a:bodyPr/>
        <a:lstStyle/>
        <a:p>
          <a:endParaRPr lang="en-US"/>
        </a:p>
      </dgm:t>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t>
        <a:bodyPr/>
        <a:lstStyle/>
        <a:p>
          <a:endParaRPr lang="en-US"/>
        </a:p>
      </dgm:t>
    </dgm:pt>
    <dgm:pt modelId="{4C2D5748-334A-42E5-8AD3-0F90C2BA446D}" type="pres">
      <dgm:prSet presAssocID="{4E8EBA39-17F9-4EA2-924F-AA9A241CB178}" presName="sibTrans" presStyleLbl="sibTrans2D1" presStyleIdx="2" presStyleCnt="6"/>
      <dgm:spPr/>
      <dgm:t>
        <a:bodyPr/>
        <a:lstStyle/>
        <a:p>
          <a:endParaRPr lang="en-US"/>
        </a:p>
      </dgm:t>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t>
        <a:bodyPr/>
        <a:lstStyle/>
        <a:p>
          <a:endParaRPr lang="en-US"/>
        </a:p>
      </dgm:t>
    </dgm:pt>
    <dgm:pt modelId="{823B6E69-15FE-4B0B-BB48-399F7B687F04}" type="pres">
      <dgm:prSet presAssocID="{07E14F72-DF03-4ACD-9959-4D764DB6F3BC}" presName="sibTrans" presStyleLbl="sibTrans2D1" presStyleIdx="3" presStyleCnt="6"/>
      <dgm:spPr/>
      <dgm:t>
        <a:bodyPr/>
        <a:lstStyle/>
        <a:p>
          <a:endParaRPr lang="en-US"/>
        </a:p>
      </dgm:t>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t>
        <a:bodyPr/>
        <a:lstStyle/>
        <a:p>
          <a:endParaRPr lang="en-US"/>
        </a:p>
      </dgm:t>
    </dgm:pt>
    <dgm:pt modelId="{C691B4B5-DC4C-44B4-937D-E21B76159584}" type="pres">
      <dgm:prSet presAssocID="{07954FB2-8285-4F38-AAF2-296D78F2D6A8}" presName="sibTrans" presStyleLbl="sibTrans2D1" presStyleIdx="4" presStyleCnt="6"/>
      <dgm:spPr/>
      <dgm:t>
        <a:bodyPr/>
        <a:lstStyle/>
        <a:p>
          <a:endParaRPr lang="en-US"/>
        </a:p>
      </dgm:t>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t>
        <a:bodyPr/>
        <a:lstStyle/>
        <a:p>
          <a:endParaRPr lang="en-US"/>
        </a:p>
      </dgm:t>
    </dgm:pt>
    <dgm:pt modelId="{351E20BA-7B81-4DE8-B07C-A3FF0A542B78}" type="pres">
      <dgm:prSet presAssocID="{756DBBFA-000F-4A0D-8D57-82E5DDD3B70C}" presName="sibTrans" presStyleLbl="sibTrans2D1" presStyleIdx="5" presStyleCnt="6"/>
      <dgm:spPr/>
      <dgm:t>
        <a:bodyPr/>
        <a:lstStyle/>
        <a:p>
          <a:endParaRPr lang="en-US"/>
        </a:p>
      </dgm:t>
    </dgm:pt>
    <dgm:pt modelId="{2A0775E4-CEF8-45B0-BADD-F4DF228AED7D}" type="pres">
      <dgm:prSet presAssocID="{FD1F08E7-59FE-4A68-AE2B-70AED3E332D0}" presName="lastNode" presStyleLbl="node1" presStyleIdx="6" presStyleCnt="7">
        <dgm:presLayoutVars>
          <dgm:bulletEnabled val="1"/>
        </dgm:presLayoutVars>
      </dgm:prSet>
      <dgm:spPr/>
      <dgm:t>
        <a:bodyPr/>
        <a:lstStyle/>
        <a:p>
          <a:endParaRPr lang="en-US"/>
        </a:p>
      </dgm:t>
    </dgm:pt>
  </dgm:ptLst>
  <dgm:cxnLst>
    <dgm:cxn modelId="{8121F1E1-1D2C-44A0-B6E9-971BAEA8BD1D}" type="presOf" srcId="{7CD8833A-F729-40DD-A2FB-D4E5F2A8A0C2}" destId="{387DAD4C-C3E3-4D04-AF1A-62A0B93C4E94}"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58CDA80B-E78C-4E12-83C9-9E87353A1F8A}" type="presOf" srcId="{EA6C97DF-65AA-4557-99B0-ED80123498DB}" destId="{126B26DB-5631-4CDB-91CB-7DE3AC826853}"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BEF37C74-A517-4523-820B-DBCFEA175123}" type="presOf" srcId="{FD1F08E7-59FE-4A68-AE2B-70AED3E332D0}" destId="{2A0775E4-CEF8-45B0-BADD-F4DF228AED7D}" srcOrd="0" destOrd="0" presId="urn:microsoft.com/office/officeart/2005/8/layout/bProcess2"/>
    <dgm:cxn modelId="{A9848DFE-3EFC-4050-A71D-E47619884C2F}" srcId="{7CD8833A-F729-40DD-A2FB-D4E5F2A8A0C2}" destId="{69E21A22-F392-440E-9D0A-A7111AFDAC2A}" srcOrd="2" destOrd="0" parTransId="{9D068133-33A5-4EAE-B1A5-F7667F2EE084}" sibTransId="{4E8EBA39-17F9-4EA2-924F-AA9A241CB178}"/>
    <dgm:cxn modelId="{D928BA40-C969-4CCD-8BB1-8F3A161E029C}" type="presOf" srcId="{7476BC2E-E933-408D-A072-18CC3F5EA68A}" destId="{DCE3CF86-3D78-4B65-9761-FAC5361CB4F4}"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6E82CEBA-CDB5-4788-8801-65F7D44920B7}" type="presOf" srcId="{C5FF45BD-14FB-485C-9A3E-C27D0065D966}" destId="{E900F7FD-B659-45D6-BC6A-539106EB8F8B}"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8E4CBE1E-6502-4351-AAF8-D26F7ED8BE23}" type="presOf" srcId="{B224F8D0-8F08-46FD-A9CE-824EBDDF4C13}" destId="{BB0937C7-8AD8-41D4-9BAD-B3D5DDDA9E0B}"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DBCA6084-EF2B-4406-8962-7EFC12281469}" type="presOf" srcId="{C9C04E1A-BACC-4BA7-82AB-F93F5BC0D2DF}" destId="{467B8A98-E91C-451F-833B-AC9706CFDE37}"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26022B1C-77F0-40A2-B053-755C1AA2A120}" srcId="{7CD8833A-F729-40DD-A2FB-D4E5F2A8A0C2}" destId="{EA6C97DF-65AA-4557-99B0-ED80123498DB}" srcOrd="3" destOrd="0" parTransId="{38B1A61E-0CA8-4299-A521-C8043ADD0DC7}" sibTransId="{07E14F72-DF03-4ACD-9959-4D764DB6F3BC}"/>
    <dgm:cxn modelId="{54D8F7D1-9588-4D30-A8E4-5FE6B09758F6}" type="presOf" srcId="{69E21A22-F392-440E-9D0A-A7111AFDAC2A}" destId="{0D555411-D11D-482C-8723-6683D94C197C}"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6F7AEF0D-8252-44D8-B1AF-EAFEFDB41F6A}" type="presOf" srcId="{9E38C7C7-936E-4374-A529-0F44E26BDE52}" destId="{FAC60772-AFFA-49AC-87B9-5EC36B1DFFA4}" srcOrd="0" destOrd="0" presId="urn:microsoft.com/office/officeart/2005/8/layout/bProcess2"/>
    <dgm:cxn modelId="{FB465E16-5CD0-4378-A6EB-F9DD13CEA40D}" type="presOf" srcId="{756DBBFA-000F-4A0D-8D57-82E5DDD3B70C}" destId="{351E20BA-7B81-4DE8-B07C-A3FF0A542B78}"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148" y="199888"/>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The Grab</a:t>
          </a:r>
        </a:p>
      </dsp:txBody>
      <dsp:txXfrm rot="-5400000">
        <a:off x="0" y="458752"/>
        <a:ext cx="906024" cy="388296"/>
      </dsp:txXfrm>
    </dsp:sp>
    <dsp:sp modelId="{4D90626B-35E9-4FCD-A2D4-3BAD3841DBB7}">
      <dsp:nvSpPr>
        <dsp:cNvPr id="0" name=""/>
        <dsp:cNvSpPr/>
      </dsp:nvSpPr>
      <dsp:spPr>
        <a:xfrm rot="5400000">
          <a:off x="5313018" y="-4406993"/>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06025" y="41069"/>
        <a:ext cx="9614226" cy="759170"/>
      </dsp:txXfrm>
    </dsp:sp>
    <dsp:sp modelId="{DDB1E226-4A0D-4E7A-8277-FCFCF5856335}">
      <dsp:nvSpPr>
        <dsp:cNvPr id="0" name=""/>
        <dsp:cNvSpPr/>
      </dsp:nvSpPr>
      <dsp:spPr>
        <a:xfrm rot="5400000">
          <a:off x="-194148" y="149676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Problem/ Opportunity</a:t>
          </a:r>
        </a:p>
      </dsp:txBody>
      <dsp:txXfrm rot="-5400000">
        <a:off x="0" y="1755633"/>
        <a:ext cx="906024" cy="388296"/>
      </dsp:txXfrm>
    </dsp:sp>
    <dsp:sp modelId="{D4107748-EE1C-4815-8100-F435BBAEED32}">
      <dsp:nvSpPr>
        <dsp:cNvPr id="0" name=""/>
        <dsp:cNvSpPr/>
      </dsp:nvSpPr>
      <dsp:spPr>
        <a:xfrm rot="5400000">
          <a:off x="5171964" y="-3104371"/>
          <a:ext cx="1123416"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906025" y="1216409"/>
        <a:ext cx="9600454" cy="1013734"/>
      </dsp:txXfrm>
    </dsp:sp>
    <dsp:sp modelId="{8B76222F-4EA7-4BDB-8C45-7FBB2693A16A}">
      <dsp:nvSpPr>
        <dsp:cNvPr id="0" name=""/>
        <dsp:cNvSpPr/>
      </dsp:nvSpPr>
      <dsp:spPr>
        <a:xfrm rot="5400000">
          <a:off x="-194148" y="274459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Solution/ Product</a:t>
          </a:r>
        </a:p>
      </dsp:txBody>
      <dsp:txXfrm rot="-5400000">
        <a:off x="0" y="3003463"/>
        <a:ext cx="906024" cy="388296"/>
      </dsp:txXfrm>
    </dsp:sp>
    <dsp:sp modelId="{5E30F5A9-E108-464C-AA8B-EBC7E77C68C6}">
      <dsp:nvSpPr>
        <dsp:cNvPr id="0" name=""/>
        <dsp:cNvSpPr/>
      </dsp:nvSpPr>
      <dsp:spPr>
        <a:xfrm rot="5400000">
          <a:off x="5221016" y="-1856542"/>
          <a:ext cx="1025311"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906024" y="2508502"/>
        <a:ext cx="9605243" cy="925207"/>
      </dsp:txXfrm>
    </dsp:sp>
    <dsp:sp modelId="{226E383E-C786-463B-A44F-AB38B93A99C4}">
      <dsp:nvSpPr>
        <dsp:cNvPr id="0" name=""/>
        <dsp:cNvSpPr/>
      </dsp:nvSpPr>
      <dsp:spPr>
        <a:xfrm rot="5400000">
          <a:off x="-194148" y="3900427"/>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Potential Upside</a:t>
          </a:r>
        </a:p>
      </dsp:txBody>
      <dsp:txXfrm rot="-5400000">
        <a:off x="0" y="4159291"/>
        <a:ext cx="906024" cy="388296"/>
      </dsp:txXfrm>
    </dsp:sp>
    <dsp:sp modelId="{0B8C65E2-C2C6-4797-9F6A-650661F29C65}">
      <dsp:nvSpPr>
        <dsp:cNvPr id="0" name=""/>
        <dsp:cNvSpPr/>
      </dsp:nvSpPr>
      <dsp:spPr>
        <a:xfrm rot="5400000">
          <a:off x="5313018" y="-700714"/>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strategy employed in the oil space yielded annualized returns of </a:t>
          </a:r>
          <a:r>
            <a:rPr lang="en-US" sz="1100" b="1" kern="1200" dirty="0">
              <a:solidFill>
                <a:srgbClr val="00B050"/>
              </a:solidFill>
            </a:rPr>
            <a:t>26.11% </a:t>
          </a:r>
          <a:r>
            <a:rPr lang="en-US" sz="1100" b="0" kern="1200" dirty="0"/>
            <a:t>and</a:t>
          </a:r>
          <a:r>
            <a:rPr lang="en-US" sz="1100" b="1" kern="1200" dirty="0"/>
            <a:t> </a:t>
          </a:r>
          <a:r>
            <a:rPr lang="en-US" sz="1100" b="1" kern="1200" dirty="0">
              <a:solidFill>
                <a:srgbClr val="00B050"/>
              </a:solidFill>
            </a:rPr>
            <a:t>16.8%</a:t>
          </a:r>
          <a:r>
            <a:rPr lang="en-US" sz="1100" b="0" kern="1200" dirty="0">
              <a:solidFill>
                <a:schemeClr val="tx1"/>
              </a:solidFill>
            </a:rPr>
            <a:t>,</a:t>
          </a:r>
          <a:r>
            <a:rPr lang="en-US" sz="1100" b="1" kern="1200" dirty="0">
              <a:solidFill>
                <a:srgbClr val="00B050"/>
              </a:solidFill>
            </a:rPr>
            <a:t> </a:t>
          </a:r>
          <a:r>
            <a:rPr lang="en-US" sz="1100" b="0" kern="1200" dirty="0"/>
            <a:t>compared to their underlying commodities  at </a:t>
          </a:r>
          <a:r>
            <a:rPr lang="en-US" sz="1100" b="0" i="1" kern="1200" dirty="0">
              <a:solidFill>
                <a:schemeClr val="accent4"/>
              </a:solidFill>
            </a:rPr>
            <a:t>23.12%</a:t>
          </a:r>
          <a:r>
            <a:rPr lang="en-US" sz="1100" b="0" i="1" kern="1200" dirty="0"/>
            <a:t> </a:t>
          </a:r>
          <a:r>
            <a:rPr lang="en-US" sz="1100" b="0" i="0" kern="1200" dirty="0"/>
            <a:t>and</a:t>
          </a:r>
          <a:r>
            <a:rPr lang="en-US" sz="1100" b="0" i="1" kern="1200" dirty="0"/>
            <a:t> </a:t>
          </a:r>
          <a:r>
            <a:rPr lang="en-US" sz="1100" b="0" i="1" kern="1200" dirty="0">
              <a:solidFill>
                <a:schemeClr val="accent4"/>
              </a:solidFill>
            </a:rPr>
            <a:t>13.4%</a:t>
          </a:r>
          <a:r>
            <a:rPr lang="en-US" sz="1100" b="0" i="1" kern="1200" dirty="0"/>
            <a:t> </a:t>
          </a:r>
          <a:r>
            <a:rPr lang="en-US" sz="1100" b="0" kern="1200" dirty="0"/>
            <a:t>respectively</a:t>
          </a:r>
          <a:r>
            <a:rPr lang="en-US" sz="1100" b="1" kern="1200" dirty="0"/>
            <a:t>.</a:t>
          </a:r>
          <a:r>
            <a:rPr lang="en-US" sz="1100" kern="1200" dirty="0"/>
            <a:t> The gasoline strategy yielded an annualized return of </a:t>
          </a:r>
          <a:r>
            <a:rPr lang="en-US" sz="1100" b="1" kern="1200" dirty="0">
              <a:solidFill>
                <a:srgbClr val="00B050"/>
              </a:solidFill>
            </a:rPr>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a:t>
          </a:r>
          <a:r>
            <a:rPr lang="en-US" sz="1100" b="0" kern="1200" dirty="0">
              <a:solidFill>
                <a:schemeClr val="accent2"/>
              </a:solidFill>
            </a:rPr>
            <a:t>3.4% </a:t>
          </a:r>
          <a:r>
            <a:rPr lang="en-US" sz="1100" b="0" kern="1200" dirty="0"/>
            <a:t>for the period.</a:t>
          </a:r>
        </a:p>
      </dsp:txBody>
      <dsp:txXfrm rot="-5400000">
        <a:off x="906025" y="3747348"/>
        <a:ext cx="9614226" cy="7591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89000">
            <a:lnSpc>
              <a:spcPct val="90000"/>
            </a:lnSpc>
            <a:spcBef>
              <a:spcPct val="0"/>
            </a:spcBef>
            <a:spcAft>
              <a:spcPct val="35000"/>
            </a:spcAft>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89000">
            <a:lnSpc>
              <a:spcPct val="90000"/>
            </a:lnSpc>
            <a:spcBef>
              <a:spcPct val="0"/>
            </a:spcBef>
            <a:spcAft>
              <a:spcPct val="35000"/>
            </a:spcAft>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44550">
            <a:lnSpc>
              <a:spcPct val="90000"/>
            </a:lnSpc>
            <a:spcBef>
              <a:spcPct val="0"/>
            </a:spcBef>
            <a:spcAft>
              <a:spcPct val="35000"/>
            </a:spcAft>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44550">
            <a:lnSpc>
              <a:spcPct val="90000"/>
            </a:lnSpc>
            <a:spcBef>
              <a:spcPct val="0"/>
            </a:spcBef>
            <a:spcAft>
              <a:spcPct val="35000"/>
            </a:spcAft>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44550">
            <a:lnSpc>
              <a:spcPct val="90000"/>
            </a:lnSpc>
            <a:spcBef>
              <a:spcPct val="0"/>
            </a:spcBef>
            <a:spcAft>
              <a:spcPct val="35000"/>
            </a:spcAft>
          </a:pPr>
          <a:r>
            <a:rPr lang="en-US" sz="1900" kern="1200" dirty="0"/>
            <a:t>Week 10 | Presentation to Project Stakeholders</a:t>
          </a:r>
        </a:p>
      </dsp:txBody>
      <dsp:txXfrm>
        <a:off x="496205" y="3795944"/>
        <a:ext cx="6508797" cy="506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89000">
            <a:lnSpc>
              <a:spcPct val="90000"/>
            </a:lnSpc>
            <a:spcBef>
              <a:spcPct val="0"/>
            </a:spcBef>
            <a:spcAft>
              <a:spcPct val="35000"/>
            </a:spcAft>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89000">
            <a:lnSpc>
              <a:spcPct val="90000"/>
            </a:lnSpc>
            <a:spcBef>
              <a:spcPct val="0"/>
            </a:spcBef>
            <a:spcAft>
              <a:spcPct val="35000"/>
            </a:spcAft>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933450">
            <a:lnSpc>
              <a:spcPct val="90000"/>
            </a:lnSpc>
            <a:spcBef>
              <a:spcPct val="0"/>
            </a:spcBef>
            <a:spcAft>
              <a:spcPct val="35000"/>
            </a:spcAft>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933450">
            <a:lnSpc>
              <a:spcPct val="90000"/>
            </a:lnSpc>
            <a:spcBef>
              <a:spcPct val="0"/>
            </a:spcBef>
            <a:spcAft>
              <a:spcPct val="35000"/>
            </a:spcAft>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933450">
            <a:lnSpc>
              <a:spcPct val="90000"/>
            </a:lnSpc>
            <a:spcBef>
              <a:spcPct val="0"/>
            </a:spcBef>
            <a:spcAft>
              <a:spcPct val="35000"/>
            </a:spcAft>
          </a:pPr>
          <a:r>
            <a:rPr lang="en-US" sz="2100" kern="1200" dirty="0"/>
            <a:t>5 – Present findings to CEO</a:t>
          </a:r>
        </a:p>
      </dsp:txBody>
      <dsp:txXfrm>
        <a:off x="499087" y="3940306"/>
        <a:ext cx="7739607"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748" y="296083"/>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Competition</a:t>
          </a:r>
        </a:p>
      </dsp:txBody>
      <dsp:txXfrm rot="-5400000">
        <a:off x="1" y="557080"/>
        <a:ext cx="913492" cy="391497"/>
      </dsp:txXfrm>
    </dsp:sp>
    <dsp:sp modelId="{4D90626B-35E9-4FCD-A2D4-3BAD3841DBB7}">
      <dsp:nvSpPr>
        <dsp:cNvPr id="0" name=""/>
        <dsp:cNvSpPr/>
      </dsp:nvSpPr>
      <dsp:spPr>
        <a:xfrm rot="5400000">
          <a:off x="5090302" y="-4176810"/>
          <a:ext cx="1035127"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13492" y="50531"/>
        <a:ext cx="9338217" cy="934065"/>
      </dsp:txXfrm>
    </dsp:sp>
    <dsp:sp modelId="{DDB1E226-4A0D-4E7A-8277-FCFCF5856335}">
      <dsp:nvSpPr>
        <dsp:cNvPr id="0" name=""/>
        <dsp:cNvSpPr/>
      </dsp:nvSpPr>
      <dsp:spPr>
        <a:xfrm rot="5400000">
          <a:off x="-195748" y="1545110"/>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Execution</a:t>
          </a:r>
        </a:p>
      </dsp:txBody>
      <dsp:txXfrm rot="-5400000">
        <a:off x="1" y="1806107"/>
        <a:ext cx="913492" cy="391497"/>
      </dsp:txXfrm>
    </dsp:sp>
    <dsp:sp modelId="{D4107748-EE1C-4815-8100-F435BBAEED32}">
      <dsp:nvSpPr>
        <dsp:cNvPr id="0" name=""/>
        <dsp:cNvSpPr/>
      </dsp:nvSpPr>
      <dsp:spPr>
        <a:xfrm rot="5400000">
          <a:off x="5099646" y="-2920890"/>
          <a:ext cx="101644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13493" y="1314882"/>
        <a:ext cx="9339129" cy="917202"/>
      </dsp:txXfrm>
    </dsp:sp>
    <dsp:sp modelId="{8B76222F-4EA7-4BDB-8C45-7FBB2693A16A}">
      <dsp:nvSpPr>
        <dsp:cNvPr id="0" name=""/>
        <dsp:cNvSpPr/>
      </dsp:nvSpPr>
      <dsp:spPr>
        <a:xfrm rot="5400000">
          <a:off x="-195748" y="2710039"/>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Financials</a:t>
          </a:r>
        </a:p>
      </dsp:txBody>
      <dsp:txXfrm rot="-5400000">
        <a:off x="1" y="2971036"/>
        <a:ext cx="913492" cy="391497"/>
      </dsp:txXfrm>
    </dsp:sp>
    <dsp:sp modelId="{5E30F5A9-E108-464C-AA8B-EBC7E77C68C6}">
      <dsp:nvSpPr>
        <dsp:cNvPr id="0" name=""/>
        <dsp:cNvSpPr/>
      </dsp:nvSpPr>
      <dsp:spPr>
        <a:xfrm rot="5400000">
          <a:off x="5228091" y="-1755961"/>
          <a:ext cx="75955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is seeking a commitment for the initial capital raise at $10 MM, per strategy.</a:t>
          </a:r>
        </a:p>
      </dsp:txBody>
      <dsp:txXfrm rot="-5400000">
        <a:off x="913492" y="2595716"/>
        <a:ext cx="9351670" cy="685394"/>
      </dsp:txXfrm>
    </dsp:sp>
    <dsp:sp modelId="{226E383E-C786-463B-A44F-AB38B93A99C4}">
      <dsp:nvSpPr>
        <dsp:cNvPr id="0" name=""/>
        <dsp:cNvSpPr/>
      </dsp:nvSpPr>
      <dsp:spPr>
        <a:xfrm rot="5400000">
          <a:off x="-195748" y="3874967"/>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The Team</a:t>
          </a:r>
        </a:p>
      </dsp:txBody>
      <dsp:txXfrm rot="-5400000">
        <a:off x="1" y="4135964"/>
        <a:ext cx="913492" cy="391497"/>
      </dsp:txXfrm>
    </dsp:sp>
    <dsp:sp modelId="{0B8C65E2-C2C6-4797-9F6A-650661F29C65}">
      <dsp:nvSpPr>
        <dsp:cNvPr id="0" name=""/>
        <dsp:cNvSpPr/>
      </dsp:nvSpPr>
      <dsp:spPr>
        <a:xfrm rot="5400000">
          <a:off x="5183745" y="-591033"/>
          <a:ext cx="848242"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brings a wide range of experience in finance, and analytics.  Andrius, Brandon, Josh, and Tate all met at the prestigious MS in  Data Science program at Northwestern University, and will all graduate at the end of this year. </a:t>
          </a:r>
        </a:p>
      </dsp:txBody>
      <dsp:txXfrm rot="-5400000">
        <a:off x="913492" y="3720628"/>
        <a:ext cx="9347340" cy="765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49069" y="25159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Modeling</a:t>
          </a:r>
        </a:p>
      </dsp:txBody>
      <dsp:txXfrm rot="-5400000">
        <a:off x="1" y="583688"/>
        <a:ext cx="1162324" cy="498140"/>
      </dsp:txXfrm>
    </dsp:sp>
    <dsp:sp modelId="{4D90626B-35E9-4FCD-A2D4-3BAD3841DBB7}">
      <dsp:nvSpPr>
        <dsp:cNvPr id="0" name=""/>
        <dsp:cNvSpPr/>
      </dsp:nvSpPr>
      <dsp:spPr>
        <a:xfrm rot="5400000">
          <a:off x="2864658" y="-168498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Neural Network(specifically LSTM) – price activity</a:t>
          </a:r>
        </a:p>
        <a:p>
          <a:pPr marL="57150" lvl="1" indent="-57150" algn="l" defTabSz="488950">
            <a:lnSpc>
              <a:spcPct val="90000"/>
            </a:lnSpc>
            <a:spcBef>
              <a:spcPct val="0"/>
            </a:spcBef>
            <a:spcAft>
              <a:spcPct val="15000"/>
            </a:spcAft>
            <a:buChar char="••"/>
          </a:pPr>
          <a:r>
            <a:rPr lang="en-US" sz="1100" kern="1200" dirty="0"/>
            <a:t> Random Forest for classification of signal direction</a:t>
          </a:r>
        </a:p>
        <a:p>
          <a:pPr marL="57150" lvl="1" indent="-57150" algn="l" defTabSz="488950">
            <a:lnSpc>
              <a:spcPct val="90000"/>
            </a:lnSpc>
            <a:spcBef>
              <a:spcPct val="0"/>
            </a:spcBef>
            <a:spcAft>
              <a:spcPct val="15000"/>
            </a:spcAft>
            <a:buChar char="••"/>
          </a:pPr>
          <a:r>
            <a:rPr lang="en-US" sz="1100" kern="1200" dirty="0"/>
            <a:t> Logistic Regression for signal direction</a:t>
          </a:r>
        </a:p>
        <a:p>
          <a:pPr marL="57150" lvl="1" indent="-57150" algn="l" defTabSz="488950">
            <a:lnSpc>
              <a:spcPct val="90000"/>
            </a:lnSpc>
            <a:spcBef>
              <a:spcPct val="0"/>
            </a:spcBef>
            <a:spcAft>
              <a:spcPct val="15000"/>
            </a:spcAft>
            <a:buChar char="••"/>
          </a:pPr>
          <a:r>
            <a:rPr lang="en-US" sz="1100" kern="1200" dirty="0"/>
            <a:t> Linear Regression for price activity</a:t>
          </a:r>
        </a:p>
      </dsp:txBody>
      <dsp:txXfrm rot="-5400000">
        <a:off x="1162325" y="70033"/>
        <a:ext cx="4431281" cy="973927"/>
      </dsp:txXfrm>
    </dsp:sp>
    <dsp:sp modelId="{DDB1E226-4A0D-4E7A-8277-FCFCF5856335}">
      <dsp:nvSpPr>
        <dsp:cNvPr id="0" name=""/>
        <dsp:cNvSpPr/>
      </dsp:nvSpPr>
      <dsp:spPr>
        <a:xfrm rot="5400000">
          <a:off x="-249069" y="173854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Evaluation</a:t>
          </a:r>
        </a:p>
      </dsp:txBody>
      <dsp:txXfrm rot="-5400000">
        <a:off x="1" y="2070638"/>
        <a:ext cx="1162324" cy="498140"/>
      </dsp:txXfrm>
    </dsp:sp>
    <dsp:sp modelId="{D4107748-EE1C-4815-8100-F435BBAEED32}">
      <dsp:nvSpPr>
        <dsp:cNvPr id="0" name=""/>
        <dsp:cNvSpPr/>
      </dsp:nvSpPr>
      <dsp:spPr>
        <a:xfrm rot="5400000">
          <a:off x="2845662" y="-226455"/>
          <a:ext cx="1117293" cy="4483968"/>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Standard model fit parameters</a:t>
          </a:r>
        </a:p>
        <a:p>
          <a:pPr marL="57150" lvl="1" indent="-57150" algn="l" defTabSz="488950">
            <a:lnSpc>
              <a:spcPct val="90000"/>
            </a:lnSpc>
            <a:spcBef>
              <a:spcPct val="0"/>
            </a:spcBef>
            <a:spcAft>
              <a:spcPct val="15000"/>
            </a:spcAft>
            <a:buChar char="••"/>
          </a:pPr>
          <a:r>
            <a:rPr lang="en-US" sz="1100" kern="1200" dirty="0"/>
            <a:t> Build backtesting framework for real world signal and pattern evaluation</a:t>
          </a:r>
        </a:p>
      </dsp:txBody>
      <dsp:txXfrm rot="-5400000">
        <a:off x="1162325" y="1511424"/>
        <a:ext cx="4429426" cy="1008209"/>
      </dsp:txXfrm>
    </dsp:sp>
    <dsp:sp modelId="{8B76222F-4EA7-4BDB-8C45-7FBB2693A16A}">
      <dsp:nvSpPr>
        <dsp:cNvPr id="0" name=""/>
        <dsp:cNvSpPr/>
      </dsp:nvSpPr>
      <dsp:spPr>
        <a:xfrm rot="5400000">
          <a:off x="-249069" y="3206500"/>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Visualization</a:t>
          </a:r>
        </a:p>
      </dsp:txBody>
      <dsp:txXfrm rot="-5400000">
        <a:off x="1" y="3538592"/>
        <a:ext cx="1162324" cy="498140"/>
      </dsp:txXfrm>
    </dsp:sp>
    <dsp:sp modelId="{5E30F5A9-E108-464C-AA8B-EBC7E77C68C6}">
      <dsp:nvSpPr>
        <dsp:cNvPr id="0" name=""/>
        <dsp:cNvSpPr/>
      </dsp:nvSpPr>
      <dsp:spPr>
        <a:xfrm rot="5400000">
          <a:off x="2864658" y="125509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 Mobile Application Development</a:t>
          </a:r>
        </a:p>
      </dsp:txBody>
      <dsp:txXfrm rot="-5400000">
        <a:off x="1162325" y="3010118"/>
        <a:ext cx="4431281" cy="973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34245" y="262155"/>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Data Collection</a:t>
          </a:r>
        </a:p>
      </dsp:txBody>
      <dsp:txXfrm rot="-5400000">
        <a:off x="0" y="574482"/>
        <a:ext cx="1093144" cy="468490"/>
      </dsp:txXfrm>
    </dsp:sp>
    <dsp:sp modelId="{4D90626B-35E9-4FCD-A2D4-3BAD3841DBB7}">
      <dsp:nvSpPr>
        <dsp:cNvPr id="0" name=""/>
        <dsp:cNvSpPr/>
      </dsp:nvSpPr>
      <dsp:spPr>
        <a:xfrm rot="5400000">
          <a:off x="2822499" y="-1701445"/>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Data warehouse server to archive global index data.</a:t>
          </a:r>
        </a:p>
        <a:p>
          <a:pPr marL="57150" lvl="1" indent="-57150" algn="l" defTabSz="488950">
            <a:lnSpc>
              <a:spcPct val="90000"/>
            </a:lnSpc>
            <a:spcBef>
              <a:spcPct val="0"/>
            </a:spcBef>
            <a:spcAft>
              <a:spcPct val="15000"/>
            </a:spcAft>
            <a:buChar char="••"/>
          </a:pPr>
          <a:r>
            <a:rPr lang="en-US" sz="1100" kern="1200" dirty="0"/>
            <a:t> Repeatable process to download future contracts from the Department of Energy data.</a:t>
          </a:r>
        </a:p>
        <a:p>
          <a:pPr marL="57150" lvl="1" indent="-57150" algn="l" defTabSz="488950">
            <a:lnSpc>
              <a:spcPct val="90000"/>
            </a:lnSpc>
            <a:spcBef>
              <a:spcPct val="0"/>
            </a:spcBef>
            <a:spcAft>
              <a:spcPct val="15000"/>
            </a:spcAft>
            <a:buChar char="••"/>
          </a:pPr>
          <a:r>
            <a:rPr lang="en-US" sz="1100" kern="1200" dirty="0"/>
            <a:t> This will be a bespoke proprietary data set and will be owned by Quantum Capital Management.</a:t>
          </a:r>
        </a:p>
      </dsp:txBody>
      <dsp:txXfrm rot="-5400000">
        <a:off x="1093144" y="77461"/>
        <a:ext cx="4424222" cy="915960"/>
      </dsp:txXfrm>
    </dsp:sp>
    <dsp:sp modelId="{DDB1E226-4A0D-4E7A-8277-FCFCF5856335}">
      <dsp:nvSpPr>
        <dsp:cNvPr id="0" name=""/>
        <dsp:cNvSpPr/>
      </dsp:nvSpPr>
      <dsp:spPr>
        <a:xfrm rot="5400000">
          <a:off x="-234245" y="1915976"/>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Data Analysis &amp; Understanding</a:t>
          </a:r>
        </a:p>
      </dsp:txBody>
      <dsp:txXfrm rot="-5400000">
        <a:off x="0" y="2228303"/>
        <a:ext cx="1093144" cy="468490"/>
      </dsp:txXfrm>
    </dsp:sp>
    <dsp:sp modelId="{D4107748-EE1C-4815-8100-F435BBAEED32}">
      <dsp:nvSpPr>
        <dsp:cNvPr id="0" name=""/>
        <dsp:cNvSpPr/>
      </dsp:nvSpPr>
      <dsp:spPr>
        <a:xfrm rot="5400000">
          <a:off x="2550534" y="-47624"/>
          <a:ext cx="1558993"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Analyze future contract curves.</a:t>
          </a:r>
        </a:p>
        <a:p>
          <a:pPr marL="57150" lvl="1" indent="-57150" algn="l" defTabSz="488950">
            <a:lnSpc>
              <a:spcPct val="90000"/>
            </a:lnSpc>
            <a:spcBef>
              <a:spcPct val="0"/>
            </a:spcBef>
            <a:spcAft>
              <a:spcPct val="15000"/>
            </a:spcAft>
            <a:buChar char="••"/>
          </a:pPr>
          <a:r>
            <a:rPr lang="en-US" sz="1100" kern="1200" dirty="0"/>
            <a:t> Analyze for contango and backwardation - potential feature development.</a:t>
          </a:r>
        </a:p>
        <a:p>
          <a:pPr marL="57150" lvl="1" indent="-57150" algn="l" defTabSz="488950">
            <a:lnSpc>
              <a:spcPct val="90000"/>
            </a:lnSpc>
            <a:spcBef>
              <a:spcPct val="0"/>
            </a:spcBef>
            <a:spcAft>
              <a:spcPct val="15000"/>
            </a:spcAft>
            <a:buChar char="••"/>
          </a:pPr>
          <a:r>
            <a:rPr lang="en-US" sz="1100" kern="1200" dirty="0"/>
            <a:t> Fit additional feature sets such as Bollinger Bands and Exponential Moving Averages.</a:t>
          </a:r>
        </a:p>
        <a:p>
          <a:pPr marL="57150" lvl="1" indent="-57150" algn="l" defTabSz="488950">
            <a:lnSpc>
              <a:spcPct val="90000"/>
            </a:lnSpc>
            <a:spcBef>
              <a:spcPct val="0"/>
            </a:spcBef>
            <a:spcAft>
              <a:spcPct val="15000"/>
            </a:spcAft>
            <a:buChar char="••"/>
          </a:pPr>
          <a:r>
            <a:rPr lang="en-US" sz="1100" kern="1200" dirty="0"/>
            <a:t> Analyze correlations (Pearson’s, Spearman’s and Tau’s).</a:t>
          </a:r>
        </a:p>
        <a:p>
          <a:pPr marL="57150" lvl="1" indent="-57150" algn="l" defTabSz="488950">
            <a:lnSpc>
              <a:spcPct val="90000"/>
            </a:lnSpc>
            <a:spcBef>
              <a:spcPct val="0"/>
            </a:spcBef>
            <a:spcAft>
              <a:spcPct val="15000"/>
            </a:spcAft>
            <a:buChar char="••"/>
          </a:pPr>
          <a:r>
            <a:rPr lang="en-US" sz="1100" kern="1200" dirty="0"/>
            <a:t> Initial data set was over 4,000 attributes, for the purpose of this project we will be significantly pruning</a:t>
          </a:r>
          <a:r>
            <a:rPr lang="en-US" sz="800" kern="1200" dirty="0"/>
            <a:t>.</a:t>
          </a:r>
        </a:p>
      </dsp:txBody>
      <dsp:txXfrm rot="-5400000">
        <a:off x="1093144" y="1485870"/>
        <a:ext cx="4397669" cy="1406785"/>
      </dsp:txXfrm>
    </dsp:sp>
    <dsp:sp modelId="{8B76222F-4EA7-4BDB-8C45-7FBB2693A16A}">
      <dsp:nvSpPr>
        <dsp:cNvPr id="0" name=""/>
        <dsp:cNvSpPr/>
      </dsp:nvSpPr>
      <dsp:spPr>
        <a:xfrm rot="5400000">
          <a:off x="-234245" y="3297831"/>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a:t>Data Preparation</a:t>
          </a:r>
        </a:p>
      </dsp:txBody>
      <dsp:txXfrm rot="-5400000">
        <a:off x="0" y="3610158"/>
        <a:ext cx="1093144" cy="468490"/>
      </dsp:txXfrm>
    </dsp:sp>
    <dsp:sp modelId="{5E30F5A9-E108-464C-AA8B-EBC7E77C68C6}">
      <dsp:nvSpPr>
        <dsp:cNvPr id="0" name=""/>
        <dsp:cNvSpPr/>
      </dsp:nvSpPr>
      <dsp:spPr>
        <a:xfrm rot="5400000">
          <a:off x="2822499" y="1334230"/>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 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 Fill missing values</a:t>
          </a:r>
        </a:p>
        <a:p>
          <a:pPr marL="57150" lvl="1" indent="-57150" algn="l" defTabSz="488950">
            <a:lnSpc>
              <a:spcPct val="90000"/>
            </a:lnSpc>
            <a:spcBef>
              <a:spcPct val="0"/>
            </a:spcBef>
            <a:spcAft>
              <a:spcPct val="15000"/>
            </a:spcAft>
            <a:buChar char="••"/>
          </a:pPr>
          <a:r>
            <a:rPr lang="en-US" sz="1100" kern="1200" dirty="0"/>
            <a:t> Output to csv files for further processing</a:t>
          </a:r>
        </a:p>
      </dsp:txBody>
      <dsp:txXfrm rot="-5400000">
        <a:off x="1093144" y="3113137"/>
        <a:ext cx="4424222" cy="915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2FBAD-C0FE-DC48-AB7E-7A1F2C2C5382}">
      <dsp:nvSpPr>
        <dsp:cNvPr id="0" name=""/>
        <dsp:cNvSpPr/>
      </dsp:nvSpPr>
      <dsp:spPr>
        <a:xfrm rot="2563278">
          <a:off x="2653615" y="3716747"/>
          <a:ext cx="798589" cy="55810"/>
        </a:xfrm>
        <a:custGeom>
          <a:avLst/>
          <a:gdLst/>
          <a:ahLst/>
          <a:cxnLst/>
          <a:rect l="0" t="0" r="0" b="0"/>
          <a:pathLst>
            <a:path>
              <a:moveTo>
                <a:pt x="0" y="27905"/>
              </a:moveTo>
              <a:lnTo>
                <a:pt x="798589" y="279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0E4319-B0D4-C748-A4CE-FD42FBCF04D5}">
      <dsp:nvSpPr>
        <dsp:cNvPr id="0" name=""/>
        <dsp:cNvSpPr/>
      </dsp:nvSpPr>
      <dsp:spPr>
        <a:xfrm>
          <a:off x="2759563" y="2622431"/>
          <a:ext cx="888643" cy="55810"/>
        </a:xfrm>
        <a:custGeom>
          <a:avLst/>
          <a:gdLst/>
          <a:ahLst/>
          <a:cxnLst/>
          <a:rect l="0" t="0" r="0" b="0"/>
          <a:pathLst>
            <a:path>
              <a:moveTo>
                <a:pt x="0" y="27905"/>
              </a:moveTo>
              <a:lnTo>
                <a:pt x="888643" y="279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7C429B-A6FC-F249-B643-F164BEA6C561}">
      <dsp:nvSpPr>
        <dsp:cNvPr id="0" name=""/>
        <dsp:cNvSpPr/>
      </dsp:nvSpPr>
      <dsp:spPr>
        <a:xfrm rot="19036722">
          <a:off x="2653615" y="1528115"/>
          <a:ext cx="798589" cy="55810"/>
        </a:xfrm>
        <a:custGeom>
          <a:avLst/>
          <a:gdLst/>
          <a:ahLst/>
          <a:cxnLst/>
          <a:rect l="0" t="0" r="0" b="0"/>
          <a:pathLst>
            <a:path>
              <a:moveTo>
                <a:pt x="0" y="27905"/>
              </a:moveTo>
              <a:lnTo>
                <a:pt x="798589" y="279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5278E1-1BF8-7A48-97DE-7497D7B6AD5B}">
      <dsp:nvSpPr>
        <dsp:cNvPr id="0" name=""/>
        <dsp:cNvSpPr/>
      </dsp:nvSpPr>
      <dsp:spPr>
        <a:xfrm>
          <a:off x="594085" y="1376526"/>
          <a:ext cx="2547621" cy="25476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DCA772-47B5-5E43-BA72-53DBC6FB5CB7}">
      <dsp:nvSpPr>
        <dsp:cNvPr id="0" name=""/>
        <dsp:cNvSpPr/>
      </dsp:nvSpPr>
      <dsp:spPr>
        <a:xfrm>
          <a:off x="3143463" y="2322"/>
          <a:ext cx="1528573" cy="15285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a:t>p (past values used for forecasting the next value)</a:t>
          </a:r>
        </a:p>
      </dsp:txBody>
      <dsp:txXfrm>
        <a:off x="3367317" y="226176"/>
        <a:ext cx="1080865" cy="1080865"/>
      </dsp:txXfrm>
    </dsp:sp>
    <dsp:sp modelId="{C1D2C2A4-722E-C14F-B679-2C365A14335E}">
      <dsp:nvSpPr>
        <dsp:cNvPr id="0" name=""/>
        <dsp:cNvSpPr/>
      </dsp:nvSpPr>
      <dsp:spPr>
        <a:xfrm>
          <a:off x="3648206" y="1886050"/>
          <a:ext cx="1528573" cy="15285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q (past forecast errors used to predict the future values)</a:t>
          </a:r>
        </a:p>
      </dsp:txBody>
      <dsp:txXfrm>
        <a:off x="3872060" y="2109904"/>
        <a:ext cx="1080865" cy="1080865"/>
      </dsp:txXfrm>
    </dsp:sp>
    <dsp:sp modelId="{0363624A-DB8F-AC49-B116-991B8B5907BA}">
      <dsp:nvSpPr>
        <dsp:cNvPr id="0" name=""/>
        <dsp:cNvSpPr/>
      </dsp:nvSpPr>
      <dsp:spPr>
        <a:xfrm>
          <a:off x="3143463" y="3769778"/>
          <a:ext cx="1528573" cy="15285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d (order of differencing)</a:t>
          </a:r>
        </a:p>
      </dsp:txBody>
      <dsp:txXfrm>
        <a:off x="3367317" y="3993632"/>
        <a:ext cx="1080865" cy="1080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5D56E-D43E-E14B-851F-C03A55D2AA55}">
      <dsp:nvSpPr>
        <dsp:cNvPr id="0" name=""/>
        <dsp:cNvSpPr/>
      </dsp:nvSpPr>
      <dsp:spPr>
        <a:xfrm rot="10800000">
          <a:off x="3217824" y="1530508"/>
          <a:ext cx="7253654" cy="397097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355" tIns="125730" rIns="234696" bIns="125730" numCol="1" spcCol="1270" anchor="ctr" anchorCtr="0">
          <a:noAutofit/>
        </a:bodyPr>
        <a:lstStyle/>
        <a:p>
          <a:pPr lvl="0" algn="ctr" defTabSz="1466850">
            <a:lnSpc>
              <a:spcPct val="90000"/>
            </a:lnSpc>
            <a:spcBef>
              <a:spcPct val="0"/>
            </a:spcBef>
            <a:spcAft>
              <a:spcPct val="35000"/>
            </a:spcAft>
          </a:pPr>
          <a:r>
            <a:rPr lang="en-US" sz="3300" kern="1200" dirty="0"/>
            <a:t>Parameter tuning for ARIMA consumes a lot of time so auto ARIMA was used, which automatically selects the best combination of (</a:t>
          </a:r>
          <a:r>
            <a:rPr lang="en-US" sz="3300" kern="1200" dirty="0" err="1"/>
            <a:t>p,q,d</a:t>
          </a:r>
          <a:r>
            <a:rPr lang="en-US" sz="3300" kern="1200" dirty="0"/>
            <a:t>) that provides the least error. </a:t>
          </a:r>
        </a:p>
      </dsp:txBody>
      <dsp:txXfrm rot="10800000">
        <a:off x="4210569" y="1530508"/>
        <a:ext cx="6260909" cy="3970979"/>
      </dsp:txXfrm>
    </dsp:sp>
    <dsp:sp modelId="{522BBCC5-3326-B04D-A7BF-117B599DB8BE}">
      <dsp:nvSpPr>
        <dsp:cNvPr id="0" name=""/>
        <dsp:cNvSpPr/>
      </dsp:nvSpPr>
      <dsp:spPr>
        <a:xfrm>
          <a:off x="10642" y="1414783"/>
          <a:ext cx="5563106" cy="4245767"/>
        </a:xfrm>
        <a:prstGeom prst="roundRect">
          <a:avLst/>
        </a:prstGeom>
        <a:blipFill dpi="0" rotWithShape="1">
          <a:blip xmlns:r="http://schemas.openxmlformats.org/officeDocument/2006/relationships" r:embed="rId1"/>
          <a:srcRect/>
          <a:stretch>
            <a:fillRect l="-9173" t="2793" r="-9173" b="279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11/17/2019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11/17/2019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y.vertica.com/docs/8.1.x/HTML/index.htm#Authoring/AnalyzingData/MachineLearning/MachineLearning.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70000" lnSpcReduction="20000"/>
          </a:bodyPr>
          <a:lstStyle/>
          <a:p>
            <a:r>
              <a:rPr lang="en-US" sz="1100" b="1" i="0" kern="1200" dirty="0">
                <a:solidFill>
                  <a:schemeClr val="tx1"/>
                </a:solidFill>
                <a:effectLst/>
                <a:latin typeface="+mn-lt"/>
                <a:ea typeface="+mn-ea"/>
                <a:cs typeface="+mn-cs"/>
              </a:rPr>
              <a:t>In-Memory Processing</a:t>
            </a:r>
          </a:p>
          <a:p>
            <a:r>
              <a:rPr lang="en-US" sz="1100" b="0" i="0" kern="1200" dirty="0">
                <a:solidFill>
                  <a:schemeClr val="tx1"/>
                </a:solidFill>
                <a:effectLst/>
                <a:latin typeface="+mn-lt"/>
                <a:ea typeface="+mn-ea"/>
                <a:cs typeface="+mn-cs"/>
              </a:rPr>
              <a:t>Vertica is built with an MPP architecture. Its execution engine is highly scalable for a one-pass algorithms like SQL queries. However, machine learning algorithms tend to be iterative, which means we know a priori that we can take advantage of caching to prevent repeated reads from disk. For that reason, Vertica has introduced memory blobs, which cache training data in the format most appropriate for an algorithm. The memory blobs are also used to store intermediate data that needs to be passed from iteration to iteration. The user can control how much memory is reserved for the memory blobs through the resource manager, and data that can’t fit in memory or that exceeds its resource budget automatically spills to disk. This allows machine learning queries to run even on systems with limited resources.</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Optimized Parallelism</a:t>
            </a:r>
          </a:p>
          <a:p>
            <a:r>
              <a:rPr lang="en-US" sz="1100" b="0" i="0" kern="1200" dirty="0">
                <a:solidFill>
                  <a:schemeClr val="tx1"/>
                </a:solidFill>
                <a:effectLst/>
                <a:latin typeface="+mn-lt"/>
                <a:ea typeface="+mn-ea"/>
                <a:cs typeface="+mn-cs"/>
              </a:rPr>
              <a:t>Machine learning algorithms are CPU-bound most of the time. To improve the algorithms’ speed, it’s important to parallelize computation. Machine learning algorithms rely on Vertica’s built-in mechanism for deciding query parallelism to ensure that our queries are efficient without overly encroaching on the resources of other queries in the system. This way, Vertica balances resources intelligently between concurrent queries, including machine learning queries, in a multi-user environment.</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Distributed Model Storage</a:t>
            </a:r>
          </a:p>
          <a:p>
            <a:r>
              <a:rPr lang="en-US" sz="1100" b="0" i="0" kern="1200" dirty="0">
                <a:solidFill>
                  <a:schemeClr val="tx1"/>
                </a:solidFill>
                <a:effectLst/>
                <a:latin typeface="+mn-lt"/>
                <a:ea typeface="+mn-ea"/>
                <a:cs typeface="+mn-cs"/>
              </a:rPr>
              <a:t>Machine learning models are stored as files replicated across the cluster in Vertica’s own distributed file system (DFS). The models are expressed in Vertica’s native format for fast access. Over time, a large number of models may be accumulated. To make it easy to manage models, models are created as native Vertica objects that support the same level of access control as tables and a familiar SQL syntax for listing, altering, and dropping them.</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State-of-the-art Distributed Machine Learning Algorithms</a:t>
            </a:r>
          </a:p>
          <a:p>
            <a:r>
              <a:rPr lang="en-US" sz="1100" b="0" i="0" kern="1200" dirty="0">
                <a:solidFill>
                  <a:schemeClr val="tx1"/>
                </a:solidFill>
                <a:effectLst/>
                <a:latin typeface="+mn-lt"/>
                <a:ea typeface="+mn-ea"/>
                <a:cs typeface="+mn-cs"/>
              </a:rPr>
              <a:t>Researchers and developers are constantly improving existing distributed machine learning algorithms and developing new ones. For every algorithm that we have introduced, we’ve researched the latest advancements from the industry and tailored the implementation to Vertica’s infrastructure. Thanks to Vertica’s column store, projections, and data compression, analytics functions, such as COUNT, AVG, MIN/MAX, are extremely efficient. They have become the building blocks of many of the data preparation functions, such as normalization and missing value imputation. For some functions, like percentile and count distinct that are computationally expensive by nature, approximate versions were developed to speed them up. </a:t>
            </a:r>
            <a:r>
              <a:rPr lang="en-US" dirty="0"/>
              <a:t/>
            </a:r>
            <a:br>
              <a:rPr lang="en-US" dirty="0"/>
            </a:br>
            <a:r>
              <a:rPr lang="en-US" dirty="0"/>
              <a:t/>
            </a:r>
            <a:br>
              <a:rPr lang="en-US" dirty="0"/>
            </a:br>
            <a:r>
              <a:rPr lang="en-US" sz="1100" b="0" i="0" kern="1200" dirty="0">
                <a:solidFill>
                  <a:schemeClr val="tx1"/>
                </a:solidFill>
                <a:effectLst/>
                <a:latin typeface="+mn-lt"/>
                <a:ea typeface="+mn-ea"/>
                <a:cs typeface="+mn-cs"/>
              </a:rPr>
              <a:t>The design approaches mentioned above have made Vertica machine learning scalable and fast. If you haven’t tried Vertica machine learning yet, it is easy to start. Machine learning is built into Vertica by default. No installation or configuration is required. You can read more about Vertica machine learning in the </a:t>
            </a:r>
            <a:r>
              <a:rPr lang="en-US" sz="1100" b="0" i="0" u="none" strike="noStrike" kern="1200" dirty="0">
                <a:solidFill>
                  <a:schemeClr val="tx1"/>
                </a:solidFill>
                <a:effectLst/>
                <a:latin typeface="+mn-lt"/>
                <a:ea typeface="+mn-ea"/>
                <a:cs typeface="+mn-cs"/>
                <a:hlinkClick r:id="rId3"/>
              </a:rPr>
              <a:t>Vertica documentation</a:t>
            </a:r>
            <a:r>
              <a:rPr lang="en-US" sz="11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uk-UA" smtClean="0"/>
              <a:pPr/>
              <a:t>25</a:t>
            </a:fld>
            <a:endParaRPr lang="uk-UA"/>
          </a:p>
        </p:txBody>
      </p:sp>
    </p:spTree>
    <p:extLst>
      <p:ext uri="{BB962C8B-B14F-4D97-AF65-F5344CB8AC3E}">
        <p14:creationId xmlns:p14="http://schemas.microsoft.com/office/powerpoint/2010/main" val="258417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68</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69</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063332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11/17/2019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3.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sv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72.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70.sv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3.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75.png"/><Relationship Id="rId1" Type="http://schemas.openxmlformats.org/officeDocument/2006/relationships/slideLayout" Target="../slideLayouts/slideLayout1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77.png"/><Relationship Id="rId1" Type="http://schemas.openxmlformats.org/officeDocument/2006/relationships/slideLayout" Target="../slideLayouts/slideLayout1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bmoretz.shinyapps.io/quantumcapita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1.jpg"/></Relationships>
</file>

<file path=ppt/slides/_rels/slide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6.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7.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Interactive Dashboard</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8"/>
            <a:ext cx="4896973"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Explore Data Details</a:t>
            </a:r>
          </a:p>
          <a:p>
            <a:r>
              <a:rPr lang="en-US" sz="2800" dirty="0"/>
              <a:t>Feature Development</a:t>
            </a:r>
          </a:p>
          <a:p>
            <a:r>
              <a:rPr lang="en-US" sz="2800" dirty="0"/>
              <a:t>Initial Model Exploration</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507847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a:xfrm>
            <a:off x="7206118" y="27981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p>
          <a:p>
            <a:pPr algn="ctr"/>
            <a:endParaRPr lang="en-US" sz="1200" b="1" dirty="0"/>
          </a:p>
        </p:txBody>
      </p:sp>
      <p:sp>
        <p:nvSpPr>
          <p:cNvPr id="70" name="Rounded Rectangle 69"/>
          <p:cNvSpPr/>
          <p:nvPr/>
        </p:nvSpPr>
        <p:spPr>
          <a:xfrm>
            <a:off x="7053718" y="26457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p>
          <a:p>
            <a:pPr algn="ctr"/>
            <a:endParaRPr lang="en-US" sz="1200" b="1" dirty="0"/>
          </a:p>
        </p:txBody>
      </p:sp>
      <p:sp>
        <p:nvSpPr>
          <p:cNvPr id="2" name="Title 1"/>
          <p:cNvSpPr>
            <a:spLocks noGrp="1"/>
          </p:cNvSpPr>
          <p:nvPr>
            <p:ph type="title"/>
          </p:nvPr>
        </p:nvSpPr>
        <p:spPr/>
        <p:txBody>
          <a:bodyPr/>
          <a:lstStyle/>
          <a:p>
            <a:r>
              <a:rPr lang="en-US" dirty="0"/>
              <a:t>Explore Data Details</a:t>
            </a:r>
          </a:p>
        </p:txBody>
      </p:sp>
      <p:sp>
        <p:nvSpPr>
          <p:cNvPr id="3" name="Slide Number Placeholder 2"/>
          <p:cNvSpPr>
            <a:spLocks noGrp="1"/>
          </p:cNvSpPr>
          <p:nvPr>
            <p:ph type="sldNum" sz="quarter" idx="4294967295"/>
          </p:nvPr>
        </p:nvSpPr>
        <p:spPr>
          <a:xfrm>
            <a:off x="11049000" y="6430868"/>
            <a:ext cx="533399" cy="232147"/>
          </a:xfrm>
          <a:prstGeom prst="rect">
            <a:avLst/>
          </a:prstGeom>
        </p:spPr>
        <p:txBody>
          <a:bodyPr/>
          <a:lstStyle/>
          <a:p>
            <a:fld id="{B016F8AB-BCEA-4347-8BA6-BE776009BC89}" type="slidenum">
              <a:rPr lang="uk-UA" smtClean="0">
                <a:solidFill>
                  <a:srgbClr val="FFFFFF">
                    <a:lumMod val="50000"/>
                  </a:srgbClr>
                </a:solidFill>
              </a:rPr>
              <a:pPr/>
              <a:t>25</a:t>
            </a:fld>
            <a:endParaRPr lang="uk-UA" dirty="0">
              <a:solidFill>
                <a:srgbClr val="FFFFFF">
                  <a:lumMod val="50000"/>
                </a:srgbClr>
              </a:solidFill>
            </a:endParaRPr>
          </a:p>
        </p:txBody>
      </p:sp>
      <p:sp>
        <p:nvSpPr>
          <p:cNvPr id="5" name="Rectangle 4"/>
          <p:cNvSpPr/>
          <p:nvPr/>
        </p:nvSpPr>
        <p:spPr bwMode="ltGray">
          <a:xfrm>
            <a:off x="552036" y="2574991"/>
            <a:ext cx="3961859" cy="368766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90000"/>
              </a:lnSpc>
            </a:pPr>
            <a:endParaRPr lang="en-US" dirty="0">
              <a:solidFill>
                <a:prstClr val="white"/>
              </a:solidFill>
              <a:latin typeface="Arial" charset="0"/>
              <a:ea typeface="Arial" charset="0"/>
              <a:cs typeface="Arial" charset="0"/>
            </a:endParaRPr>
          </a:p>
        </p:txBody>
      </p:sp>
      <p:sp>
        <p:nvSpPr>
          <p:cNvPr id="6" name="TextBox 5"/>
          <p:cNvSpPr txBox="1"/>
          <p:nvPr/>
        </p:nvSpPr>
        <p:spPr>
          <a:xfrm>
            <a:off x="1532213" y="4609721"/>
            <a:ext cx="2784791"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Distributed model storage</a:t>
            </a:r>
          </a:p>
        </p:txBody>
      </p:sp>
      <p:sp>
        <p:nvSpPr>
          <p:cNvPr id="7" name="TextBox 6"/>
          <p:cNvSpPr txBox="1"/>
          <p:nvPr/>
        </p:nvSpPr>
        <p:spPr>
          <a:xfrm>
            <a:off x="1527297" y="3711103"/>
            <a:ext cx="3080792"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Optimized parallelism</a:t>
            </a:r>
          </a:p>
        </p:txBody>
      </p:sp>
      <p:sp>
        <p:nvSpPr>
          <p:cNvPr id="8" name="TextBox 7"/>
          <p:cNvSpPr txBox="1"/>
          <p:nvPr/>
        </p:nvSpPr>
        <p:spPr>
          <a:xfrm>
            <a:off x="1482736" y="5522095"/>
            <a:ext cx="2834268"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State-of-the-art Distributed Machine Learning Algorithms</a:t>
            </a:r>
          </a:p>
        </p:txBody>
      </p:sp>
      <p:sp>
        <p:nvSpPr>
          <p:cNvPr id="21" name="TextBox 20"/>
          <p:cNvSpPr txBox="1"/>
          <p:nvPr/>
        </p:nvSpPr>
        <p:spPr>
          <a:xfrm>
            <a:off x="1480200" y="2929956"/>
            <a:ext cx="3080792"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In Memory processing</a:t>
            </a:r>
          </a:p>
        </p:txBody>
      </p:sp>
      <p:sp>
        <p:nvSpPr>
          <p:cNvPr id="9" name="Can 8"/>
          <p:cNvSpPr/>
          <p:nvPr/>
        </p:nvSpPr>
        <p:spPr>
          <a:xfrm>
            <a:off x="5251885" y="515812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n 14"/>
          <p:cNvSpPr/>
          <p:nvPr/>
        </p:nvSpPr>
        <p:spPr>
          <a:xfrm>
            <a:off x="6010942" y="516768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770000" y="515812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p:cNvSpPr/>
          <p:nvPr/>
        </p:nvSpPr>
        <p:spPr>
          <a:xfrm>
            <a:off x="7965046" y="516768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441488" y="5348717"/>
            <a:ext cx="423569" cy="369332"/>
          </a:xfrm>
          <a:prstGeom prst="rect">
            <a:avLst/>
          </a:prstGeom>
        </p:spPr>
        <p:txBody>
          <a:bodyPr vert="horz" wrap="square" lIns="91440" tIns="45720" rIns="91440" bIns="45720" rtlCol="0" anchor="t" anchorCtr="0">
            <a:spAutoFit/>
          </a:bodyPr>
          <a:lstStyle/>
          <a:p>
            <a:pPr algn="ctr"/>
            <a:r>
              <a:rPr lang="mr-IN" b="1" dirty="0">
                <a:solidFill>
                  <a:schemeClr val="bg1">
                    <a:lumMod val="50000"/>
                  </a:schemeClr>
                </a:solidFill>
                <a:latin typeface="+mn-lt"/>
                <a:ea typeface="Roboto Light" charset="0"/>
                <a:cs typeface="Roboto Light" charset="0"/>
              </a:rPr>
              <a:t>…</a:t>
            </a:r>
            <a:r>
              <a:rPr lang="es-ES" b="1" dirty="0">
                <a:solidFill>
                  <a:schemeClr val="bg1">
                    <a:lumMod val="50000"/>
                  </a:schemeClr>
                </a:solidFill>
                <a:latin typeface="+mn-lt"/>
                <a:ea typeface="Roboto Light" charset="0"/>
                <a:cs typeface="Roboto Light" charset="0"/>
              </a:rPr>
              <a:t>.</a:t>
            </a:r>
            <a:endParaRPr lang="en-US" b="1" dirty="0">
              <a:solidFill>
                <a:schemeClr val="bg1">
                  <a:lumMod val="50000"/>
                </a:schemeClr>
              </a:solidFill>
              <a:latin typeface="+mn-lt"/>
              <a:ea typeface="Roboto Light" charset="0"/>
              <a:cs typeface="Roboto Light" charset="0"/>
            </a:endParaRPr>
          </a:p>
        </p:txBody>
      </p:sp>
      <p:cxnSp>
        <p:nvCxnSpPr>
          <p:cNvPr id="12" name="Elbow Connector 11"/>
          <p:cNvCxnSpPr>
            <a:stCxn id="9" idx="3"/>
            <a:endCxn id="15" idx="3"/>
          </p:cNvCxnSpPr>
          <p:nvPr/>
        </p:nvCxnSpPr>
        <p:spPr>
          <a:xfrm rot="16200000" flipH="1">
            <a:off x="5912383" y="5482660"/>
            <a:ext cx="9560" cy="759057"/>
          </a:xfrm>
          <a:prstGeom prst="bentConnector3">
            <a:avLst>
              <a:gd name="adj1" fmla="val 24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5" idx="3"/>
            <a:endCxn id="16" idx="3"/>
          </p:cNvCxnSpPr>
          <p:nvPr/>
        </p:nvCxnSpPr>
        <p:spPr>
          <a:xfrm rot="5400000" flipH="1" flipV="1">
            <a:off x="6671441" y="5482660"/>
            <a:ext cx="9560" cy="759058"/>
          </a:xfrm>
          <a:prstGeom prst="bentConnector3">
            <a:avLst>
              <a:gd name="adj1" fmla="val -23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6" idx="3"/>
            <a:endCxn id="17" idx="3"/>
          </p:cNvCxnSpPr>
          <p:nvPr/>
        </p:nvCxnSpPr>
        <p:spPr>
          <a:xfrm rot="16200000" flipH="1">
            <a:off x="7648493" y="5264666"/>
            <a:ext cx="9560" cy="1195046"/>
          </a:xfrm>
          <a:prstGeom prst="bentConnector3">
            <a:avLst>
              <a:gd name="adj1" fmla="val 24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9286520" y="1792670"/>
            <a:ext cx="2743278" cy="2950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 Regression</a:t>
            </a:r>
          </a:p>
          <a:p>
            <a:pPr algn="ctr"/>
            <a:r>
              <a:rPr lang="en-US" dirty="0"/>
              <a:t>Logistic Regression</a:t>
            </a:r>
          </a:p>
          <a:p>
            <a:pPr algn="ctr"/>
            <a:r>
              <a:rPr lang="en-US" dirty="0"/>
              <a:t>K-Means</a:t>
            </a:r>
          </a:p>
          <a:p>
            <a:pPr algn="ctr"/>
            <a:r>
              <a:rPr lang="en-US" dirty="0"/>
              <a:t>Naïve Bayes</a:t>
            </a:r>
          </a:p>
          <a:p>
            <a:pPr algn="ctr"/>
            <a:r>
              <a:rPr lang="en-US" dirty="0"/>
              <a:t>SVM</a:t>
            </a:r>
          </a:p>
          <a:p>
            <a:pPr algn="ctr"/>
            <a:r>
              <a:rPr lang="en-US" dirty="0"/>
              <a:t>Random Forest</a:t>
            </a:r>
          </a:p>
          <a:p>
            <a:pPr algn="ctr"/>
            <a:endParaRPr lang="en-US" dirty="0"/>
          </a:p>
          <a:p>
            <a:pPr algn="ctr"/>
            <a:r>
              <a:rPr lang="en-US" b="1" dirty="0">
                <a:solidFill>
                  <a:srgbClr val="FFFF00"/>
                </a:solidFill>
              </a:rPr>
              <a:t>Custom Model</a:t>
            </a:r>
          </a:p>
          <a:p>
            <a:pPr algn="ctr"/>
            <a:r>
              <a:rPr lang="en-US" b="1" dirty="0">
                <a:solidFill>
                  <a:srgbClr val="FFFF00"/>
                </a:solidFill>
              </a:rPr>
              <a:t>(C++, Java, Python, R)</a:t>
            </a:r>
          </a:p>
        </p:txBody>
      </p:sp>
      <p:sp>
        <p:nvSpPr>
          <p:cNvPr id="31" name="Rectangle 30"/>
          <p:cNvSpPr/>
          <p:nvPr/>
        </p:nvSpPr>
        <p:spPr>
          <a:xfrm>
            <a:off x="9277816" y="4915784"/>
            <a:ext cx="2743278" cy="3948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predict </a:t>
            </a:r>
            <a:r>
              <a:rPr lang="en-US"/>
              <a:t>and evaluate</a:t>
            </a:r>
            <a:endParaRPr lang="en-US" dirty="0"/>
          </a:p>
        </p:txBody>
      </p:sp>
      <p:sp>
        <p:nvSpPr>
          <p:cNvPr id="32" name="Rectangle 31"/>
          <p:cNvSpPr/>
          <p:nvPr/>
        </p:nvSpPr>
        <p:spPr>
          <a:xfrm>
            <a:off x="9277816" y="5410680"/>
            <a:ext cx="2743278" cy="39480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management</a:t>
            </a:r>
          </a:p>
        </p:txBody>
      </p:sp>
      <p:sp>
        <p:nvSpPr>
          <p:cNvPr id="33" name="Rectangle 32"/>
          <p:cNvSpPr/>
          <p:nvPr/>
        </p:nvSpPr>
        <p:spPr>
          <a:xfrm>
            <a:off x="9277816" y="5860955"/>
            <a:ext cx="2743278" cy="39480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preparation</a:t>
            </a:r>
          </a:p>
        </p:txBody>
      </p:sp>
      <p:sp>
        <p:nvSpPr>
          <p:cNvPr id="34" name="TextBox 33"/>
          <p:cNvSpPr txBox="1"/>
          <p:nvPr/>
        </p:nvSpPr>
        <p:spPr>
          <a:xfrm>
            <a:off x="5227404" y="6299324"/>
            <a:ext cx="3370779" cy="295792"/>
          </a:xfrm>
          <a:prstGeom prst="rect">
            <a:avLst/>
          </a:prstGeom>
          <a:noFill/>
        </p:spPr>
        <p:txBody>
          <a:bodyPr wrap="none" lIns="0" tIns="0" rIns="0" bIns="0" rtlCol="0" anchor="ctr">
            <a:noAutofit/>
          </a:bodyPr>
          <a:lstStyle/>
          <a:p>
            <a:pPr algn="ctr">
              <a:lnSpc>
                <a:spcPct val="90000"/>
              </a:lnSpc>
            </a:pPr>
            <a:r>
              <a:rPr lang="en-US" dirty="0">
                <a:solidFill>
                  <a:prstClr val="black"/>
                </a:solidFill>
                <a:latin typeface="Arial" charset="0"/>
                <a:ea typeface="Arial" charset="0"/>
                <a:cs typeface="Arial" charset="0"/>
              </a:rPr>
              <a:t>MPP </a:t>
            </a:r>
            <a:r>
              <a:rPr lang="en-US">
                <a:solidFill>
                  <a:prstClr val="black"/>
                </a:solidFill>
                <a:latin typeface="Arial" charset="0"/>
                <a:ea typeface="Arial" charset="0"/>
                <a:cs typeface="Arial" charset="0"/>
              </a:rPr>
              <a:t>distributed cluster</a:t>
            </a:r>
            <a:endParaRPr lang="en-US" dirty="0">
              <a:solidFill>
                <a:prstClr val="black"/>
              </a:solidFill>
              <a:latin typeface="Arial" charset="0"/>
              <a:ea typeface="Arial" charset="0"/>
              <a:cs typeface="Arial" charset="0"/>
            </a:endParaRPr>
          </a:p>
        </p:txBody>
      </p:sp>
      <p:grpSp>
        <p:nvGrpSpPr>
          <p:cNvPr id="35" name="Group 34"/>
          <p:cNvGrpSpPr>
            <a:grpSpLocks noChangeAspect="1"/>
          </p:cNvGrpSpPr>
          <p:nvPr/>
        </p:nvGrpSpPr>
        <p:grpSpPr>
          <a:xfrm>
            <a:off x="765098" y="2929956"/>
            <a:ext cx="466712" cy="466714"/>
            <a:chOff x="4797924" y="8570090"/>
            <a:chExt cx="430431" cy="430432"/>
          </a:xfrm>
        </p:grpSpPr>
        <p:sp>
          <p:nvSpPr>
            <p:cNvPr id="36" name="Freeform 76"/>
            <p:cNvSpPr>
              <a:spLocks noChangeArrowheads="1"/>
            </p:cNvSpPr>
            <p:nvPr/>
          </p:nvSpPr>
          <p:spPr bwMode="auto">
            <a:xfrm>
              <a:off x="4797924" y="8570090"/>
              <a:ext cx="430431" cy="430432"/>
            </a:xfrm>
            <a:custGeom>
              <a:avLst/>
              <a:gdLst>
                <a:gd name="T0" fmla="*/ 884 w 885"/>
                <a:gd name="T1" fmla="*/ 443 h 887"/>
                <a:gd name="T2" fmla="*/ 884 w 885"/>
                <a:gd name="T3" fmla="*/ 443 h 887"/>
                <a:gd name="T4" fmla="*/ 441 w 885"/>
                <a:gd name="T5" fmla="*/ 886 h 887"/>
                <a:gd name="T6" fmla="*/ 0 w 885"/>
                <a:gd name="T7" fmla="*/ 443 h 887"/>
                <a:gd name="T8" fmla="*/ 441 w 885"/>
                <a:gd name="T9" fmla="*/ 0 h 887"/>
                <a:gd name="T10" fmla="*/ 884 w 885"/>
                <a:gd name="T11" fmla="*/ 443 h 887"/>
              </a:gdLst>
              <a:ahLst/>
              <a:cxnLst>
                <a:cxn ang="0">
                  <a:pos x="T0" y="T1"/>
                </a:cxn>
                <a:cxn ang="0">
                  <a:pos x="T2" y="T3"/>
                </a:cxn>
                <a:cxn ang="0">
                  <a:pos x="T4" y="T5"/>
                </a:cxn>
                <a:cxn ang="0">
                  <a:pos x="T6" y="T7"/>
                </a:cxn>
                <a:cxn ang="0">
                  <a:pos x="T8" y="T9"/>
                </a:cxn>
                <a:cxn ang="0">
                  <a:pos x="T10" y="T11"/>
                </a:cxn>
              </a:cxnLst>
              <a:rect l="0" t="0" r="r" b="b"/>
              <a:pathLst>
                <a:path w="885" h="887">
                  <a:moveTo>
                    <a:pt x="884" y="443"/>
                  </a:moveTo>
                  <a:lnTo>
                    <a:pt x="884" y="443"/>
                  </a:lnTo>
                  <a:cubicBezTo>
                    <a:pt x="884" y="687"/>
                    <a:pt x="686" y="886"/>
                    <a:pt x="441" y="886"/>
                  </a:cubicBezTo>
                  <a:cubicBezTo>
                    <a:pt x="197" y="886"/>
                    <a:pt x="0" y="687"/>
                    <a:pt x="0" y="443"/>
                  </a:cubicBezTo>
                  <a:cubicBezTo>
                    <a:pt x="0" y="199"/>
                    <a:pt x="197" y="0"/>
                    <a:pt x="441" y="0"/>
                  </a:cubicBezTo>
                  <a:cubicBezTo>
                    <a:pt x="686" y="0"/>
                    <a:pt x="884" y="199"/>
                    <a:pt x="884" y="443"/>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28"/>
            <p:cNvSpPr>
              <a:spLocks noChangeArrowheads="1"/>
            </p:cNvSpPr>
            <p:nvPr/>
          </p:nvSpPr>
          <p:spPr bwMode="auto">
            <a:xfrm>
              <a:off x="4870733" y="8707143"/>
              <a:ext cx="284812" cy="156327"/>
            </a:xfrm>
            <a:custGeom>
              <a:avLst/>
              <a:gdLst>
                <a:gd name="T0" fmla="*/ 576 w 586"/>
                <a:gd name="T1" fmla="*/ 0 h 323"/>
                <a:gd name="T2" fmla="*/ 0 w 586"/>
                <a:gd name="T3" fmla="*/ 9 h 323"/>
                <a:gd name="T4" fmla="*/ 9 w 586"/>
                <a:gd name="T5" fmla="*/ 242 h 323"/>
                <a:gd name="T6" fmla="*/ 39 w 586"/>
                <a:gd name="T7" fmla="*/ 313 h 323"/>
                <a:gd name="T8" fmla="*/ 535 w 586"/>
                <a:gd name="T9" fmla="*/ 322 h 323"/>
                <a:gd name="T10" fmla="*/ 545 w 586"/>
                <a:gd name="T11" fmla="*/ 242 h 323"/>
                <a:gd name="T12" fmla="*/ 585 w 586"/>
                <a:gd name="T13" fmla="*/ 232 h 323"/>
                <a:gd name="T14" fmla="*/ 576 w 586"/>
                <a:gd name="T15" fmla="*/ 0 h 323"/>
                <a:gd name="T16" fmla="*/ 429 w 586"/>
                <a:gd name="T17" fmla="*/ 49 h 323"/>
                <a:gd name="T18" fmla="*/ 515 w 586"/>
                <a:gd name="T19" fmla="*/ 46 h 323"/>
                <a:gd name="T20" fmla="*/ 518 w 586"/>
                <a:gd name="T21" fmla="*/ 191 h 323"/>
                <a:gd name="T22" fmla="*/ 434 w 586"/>
                <a:gd name="T23" fmla="*/ 195 h 323"/>
                <a:gd name="T24" fmla="*/ 429 w 586"/>
                <a:gd name="T25" fmla="*/ 49 h 323"/>
                <a:gd name="T26" fmla="*/ 308 w 586"/>
                <a:gd name="T27" fmla="*/ 49 h 323"/>
                <a:gd name="T28" fmla="*/ 393 w 586"/>
                <a:gd name="T29" fmla="*/ 46 h 323"/>
                <a:gd name="T30" fmla="*/ 398 w 586"/>
                <a:gd name="T31" fmla="*/ 191 h 323"/>
                <a:gd name="T32" fmla="*/ 312 w 586"/>
                <a:gd name="T33" fmla="*/ 195 h 323"/>
                <a:gd name="T34" fmla="*/ 308 w 586"/>
                <a:gd name="T35" fmla="*/ 49 h 323"/>
                <a:gd name="T36" fmla="*/ 186 w 586"/>
                <a:gd name="T37" fmla="*/ 49 h 323"/>
                <a:gd name="T38" fmla="*/ 273 w 586"/>
                <a:gd name="T39" fmla="*/ 46 h 323"/>
                <a:gd name="T40" fmla="*/ 276 w 586"/>
                <a:gd name="T41" fmla="*/ 191 h 323"/>
                <a:gd name="T42" fmla="*/ 192 w 586"/>
                <a:gd name="T43" fmla="*/ 195 h 323"/>
                <a:gd name="T44" fmla="*/ 186 w 586"/>
                <a:gd name="T45" fmla="*/ 49 h 323"/>
                <a:gd name="T46" fmla="*/ 66 w 586"/>
                <a:gd name="T47" fmla="*/ 49 h 323"/>
                <a:gd name="T48" fmla="*/ 151 w 586"/>
                <a:gd name="T49" fmla="*/ 46 h 323"/>
                <a:gd name="T50" fmla="*/ 155 w 586"/>
                <a:gd name="T51" fmla="*/ 191 h 323"/>
                <a:gd name="T52" fmla="*/ 70 w 586"/>
                <a:gd name="T53" fmla="*/ 195 h 323"/>
                <a:gd name="T54" fmla="*/ 66 w 586"/>
                <a:gd name="T55" fmla="*/ 49 h 323"/>
                <a:gd name="T56" fmla="*/ 525 w 586"/>
                <a:gd name="T57" fmla="*/ 303 h 323"/>
                <a:gd name="T58" fmla="*/ 505 w 586"/>
                <a:gd name="T59" fmla="*/ 262 h 323"/>
                <a:gd name="T60" fmla="*/ 484 w 586"/>
                <a:gd name="T61" fmla="*/ 262 h 323"/>
                <a:gd name="T62" fmla="*/ 464 w 586"/>
                <a:gd name="T63" fmla="*/ 303 h 323"/>
                <a:gd name="T64" fmla="*/ 454 w 586"/>
                <a:gd name="T65" fmla="*/ 252 h 323"/>
                <a:gd name="T66" fmla="*/ 444 w 586"/>
                <a:gd name="T67" fmla="*/ 303 h 323"/>
                <a:gd name="T68" fmla="*/ 423 w 586"/>
                <a:gd name="T69" fmla="*/ 262 h 323"/>
                <a:gd name="T70" fmla="*/ 403 w 586"/>
                <a:gd name="T71" fmla="*/ 262 h 323"/>
                <a:gd name="T72" fmla="*/ 383 w 586"/>
                <a:gd name="T73" fmla="*/ 303 h 323"/>
                <a:gd name="T74" fmla="*/ 373 w 586"/>
                <a:gd name="T75" fmla="*/ 252 h 323"/>
                <a:gd name="T76" fmla="*/ 363 w 586"/>
                <a:gd name="T77" fmla="*/ 303 h 323"/>
                <a:gd name="T78" fmla="*/ 343 w 586"/>
                <a:gd name="T79" fmla="*/ 262 h 323"/>
                <a:gd name="T80" fmla="*/ 322 w 586"/>
                <a:gd name="T81" fmla="*/ 262 h 323"/>
                <a:gd name="T82" fmla="*/ 302 w 586"/>
                <a:gd name="T83" fmla="*/ 303 h 323"/>
                <a:gd name="T84" fmla="*/ 292 w 586"/>
                <a:gd name="T85" fmla="*/ 252 h 323"/>
                <a:gd name="T86" fmla="*/ 282 w 586"/>
                <a:gd name="T87" fmla="*/ 303 h 323"/>
                <a:gd name="T88" fmla="*/ 262 w 586"/>
                <a:gd name="T89" fmla="*/ 262 h 323"/>
                <a:gd name="T90" fmla="*/ 243 w 586"/>
                <a:gd name="T91" fmla="*/ 262 h 323"/>
                <a:gd name="T92" fmla="*/ 222 w 586"/>
                <a:gd name="T93" fmla="*/ 303 h 323"/>
                <a:gd name="T94" fmla="*/ 212 w 586"/>
                <a:gd name="T95" fmla="*/ 252 h 323"/>
                <a:gd name="T96" fmla="*/ 202 w 586"/>
                <a:gd name="T97" fmla="*/ 303 h 323"/>
                <a:gd name="T98" fmla="*/ 181 w 586"/>
                <a:gd name="T99" fmla="*/ 262 h 323"/>
                <a:gd name="T100" fmla="*/ 161 w 586"/>
                <a:gd name="T101" fmla="*/ 262 h 323"/>
                <a:gd name="T102" fmla="*/ 141 w 586"/>
                <a:gd name="T103" fmla="*/ 303 h 323"/>
                <a:gd name="T104" fmla="*/ 131 w 586"/>
                <a:gd name="T105" fmla="*/ 252 h 323"/>
                <a:gd name="T106" fmla="*/ 121 w 586"/>
                <a:gd name="T107" fmla="*/ 303 h 323"/>
                <a:gd name="T108" fmla="*/ 101 w 586"/>
                <a:gd name="T109" fmla="*/ 262 h 323"/>
                <a:gd name="T110" fmla="*/ 80 w 586"/>
                <a:gd name="T111" fmla="*/ 262 h 323"/>
                <a:gd name="T112" fmla="*/ 60 w 586"/>
                <a:gd name="T113" fmla="*/ 303 h 323"/>
                <a:gd name="T114" fmla="*/ 525 w 586"/>
                <a:gd name="T115" fmla="*/ 24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6" h="323">
                  <a:moveTo>
                    <a:pt x="576" y="0"/>
                  </a:moveTo>
                  <a:lnTo>
                    <a:pt x="576" y="0"/>
                  </a:lnTo>
                  <a:cubicBezTo>
                    <a:pt x="9" y="0"/>
                    <a:pt x="9" y="0"/>
                    <a:pt x="9" y="0"/>
                  </a:cubicBezTo>
                  <a:cubicBezTo>
                    <a:pt x="5" y="0"/>
                    <a:pt x="0" y="4"/>
                    <a:pt x="0" y="9"/>
                  </a:cubicBezTo>
                  <a:cubicBezTo>
                    <a:pt x="0" y="232"/>
                    <a:pt x="0" y="232"/>
                    <a:pt x="0" y="232"/>
                  </a:cubicBezTo>
                  <a:cubicBezTo>
                    <a:pt x="0" y="237"/>
                    <a:pt x="5" y="242"/>
                    <a:pt x="9" y="242"/>
                  </a:cubicBezTo>
                  <a:cubicBezTo>
                    <a:pt x="39" y="242"/>
                    <a:pt x="39" y="242"/>
                    <a:pt x="39" y="242"/>
                  </a:cubicBezTo>
                  <a:cubicBezTo>
                    <a:pt x="39" y="313"/>
                    <a:pt x="39" y="313"/>
                    <a:pt x="39" y="313"/>
                  </a:cubicBezTo>
                  <a:cubicBezTo>
                    <a:pt x="39" y="318"/>
                    <a:pt x="45" y="322"/>
                    <a:pt x="50" y="322"/>
                  </a:cubicBezTo>
                  <a:cubicBezTo>
                    <a:pt x="535" y="322"/>
                    <a:pt x="535" y="322"/>
                    <a:pt x="535" y="322"/>
                  </a:cubicBezTo>
                  <a:cubicBezTo>
                    <a:pt x="540" y="322"/>
                    <a:pt x="545" y="318"/>
                    <a:pt x="545" y="313"/>
                  </a:cubicBezTo>
                  <a:cubicBezTo>
                    <a:pt x="545" y="242"/>
                    <a:pt x="545" y="242"/>
                    <a:pt x="545" y="242"/>
                  </a:cubicBezTo>
                  <a:cubicBezTo>
                    <a:pt x="576" y="242"/>
                    <a:pt x="576" y="242"/>
                    <a:pt x="576" y="242"/>
                  </a:cubicBezTo>
                  <a:cubicBezTo>
                    <a:pt x="581" y="242"/>
                    <a:pt x="585" y="237"/>
                    <a:pt x="585" y="232"/>
                  </a:cubicBezTo>
                  <a:cubicBezTo>
                    <a:pt x="585" y="9"/>
                    <a:pt x="585" y="9"/>
                    <a:pt x="585" y="9"/>
                  </a:cubicBezTo>
                  <a:cubicBezTo>
                    <a:pt x="585" y="4"/>
                    <a:pt x="581" y="0"/>
                    <a:pt x="576" y="0"/>
                  </a:cubicBezTo>
                  <a:close/>
                  <a:moveTo>
                    <a:pt x="429" y="49"/>
                  </a:moveTo>
                  <a:lnTo>
                    <a:pt x="429" y="49"/>
                  </a:lnTo>
                  <a:cubicBezTo>
                    <a:pt x="429" y="47"/>
                    <a:pt x="432" y="46"/>
                    <a:pt x="434" y="46"/>
                  </a:cubicBezTo>
                  <a:cubicBezTo>
                    <a:pt x="515" y="46"/>
                    <a:pt x="515" y="46"/>
                    <a:pt x="515" y="46"/>
                  </a:cubicBezTo>
                  <a:cubicBezTo>
                    <a:pt x="517" y="46"/>
                    <a:pt x="518" y="47"/>
                    <a:pt x="518" y="49"/>
                  </a:cubicBezTo>
                  <a:cubicBezTo>
                    <a:pt x="518" y="191"/>
                    <a:pt x="518" y="191"/>
                    <a:pt x="518" y="191"/>
                  </a:cubicBezTo>
                  <a:cubicBezTo>
                    <a:pt x="518" y="194"/>
                    <a:pt x="517" y="195"/>
                    <a:pt x="515" y="195"/>
                  </a:cubicBezTo>
                  <a:cubicBezTo>
                    <a:pt x="434" y="195"/>
                    <a:pt x="434" y="195"/>
                    <a:pt x="434" y="195"/>
                  </a:cubicBezTo>
                  <a:cubicBezTo>
                    <a:pt x="432" y="195"/>
                    <a:pt x="429" y="194"/>
                    <a:pt x="429" y="191"/>
                  </a:cubicBezTo>
                  <a:lnTo>
                    <a:pt x="429" y="49"/>
                  </a:lnTo>
                  <a:close/>
                  <a:moveTo>
                    <a:pt x="308" y="49"/>
                  </a:moveTo>
                  <a:lnTo>
                    <a:pt x="308" y="49"/>
                  </a:lnTo>
                  <a:cubicBezTo>
                    <a:pt x="308" y="47"/>
                    <a:pt x="310" y="46"/>
                    <a:pt x="312" y="46"/>
                  </a:cubicBezTo>
                  <a:cubicBezTo>
                    <a:pt x="393" y="46"/>
                    <a:pt x="393" y="46"/>
                    <a:pt x="393" y="46"/>
                  </a:cubicBezTo>
                  <a:cubicBezTo>
                    <a:pt x="397" y="46"/>
                    <a:pt x="398" y="47"/>
                    <a:pt x="398" y="49"/>
                  </a:cubicBezTo>
                  <a:cubicBezTo>
                    <a:pt x="398" y="191"/>
                    <a:pt x="398" y="191"/>
                    <a:pt x="398" y="191"/>
                  </a:cubicBezTo>
                  <a:cubicBezTo>
                    <a:pt x="398" y="194"/>
                    <a:pt x="397" y="195"/>
                    <a:pt x="393" y="195"/>
                  </a:cubicBezTo>
                  <a:cubicBezTo>
                    <a:pt x="312" y="195"/>
                    <a:pt x="312" y="195"/>
                    <a:pt x="312" y="195"/>
                  </a:cubicBezTo>
                  <a:cubicBezTo>
                    <a:pt x="310" y="195"/>
                    <a:pt x="308" y="194"/>
                    <a:pt x="308" y="191"/>
                  </a:cubicBezTo>
                  <a:lnTo>
                    <a:pt x="308" y="49"/>
                  </a:lnTo>
                  <a:close/>
                  <a:moveTo>
                    <a:pt x="186" y="49"/>
                  </a:moveTo>
                  <a:lnTo>
                    <a:pt x="186" y="49"/>
                  </a:lnTo>
                  <a:cubicBezTo>
                    <a:pt x="186" y="47"/>
                    <a:pt x="189" y="46"/>
                    <a:pt x="192" y="46"/>
                  </a:cubicBezTo>
                  <a:cubicBezTo>
                    <a:pt x="273" y="46"/>
                    <a:pt x="273" y="46"/>
                    <a:pt x="273" y="46"/>
                  </a:cubicBezTo>
                  <a:cubicBezTo>
                    <a:pt x="275" y="46"/>
                    <a:pt x="276" y="47"/>
                    <a:pt x="276" y="49"/>
                  </a:cubicBezTo>
                  <a:cubicBezTo>
                    <a:pt x="276" y="191"/>
                    <a:pt x="276" y="191"/>
                    <a:pt x="276" y="191"/>
                  </a:cubicBezTo>
                  <a:cubicBezTo>
                    <a:pt x="276" y="194"/>
                    <a:pt x="275" y="195"/>
                    <a:pt x="273" y="195"/>
                  </a:cubicBezTo>
                  <a:cubicBezTo>
                    <a:pt x="192" y="195"/>
                    <a:pt x="192" y="195"/>
                    <a:pt x="192" y="195"/>
                  </a:cubicBezTo>
                  <a:cubicBezTo>
                    <a:pt x="189" y="195"/>
                    <a:pt x="186" y="194"/>
                    <a:pt x="186" y="191"/>
                  </a:cubicBezTo>
                  <a:lnTo>
                    <a:pt x="186" y="49"/>
                  </a:lnTo>
                  <a:close/>
                  <a:moveTo>
                    <a:pt x="66" y="49"/>
                  </a:moveTo>
                  <a:lnTo>
                    <a:pt x="66" y="49"/>
                  </a:lnTo>
                  <a:cubicBezTo>
                    <a:pt x="66" y="47"/>
                    <a:pt x="68" y="46"/>
                    <a:pt x="70" y="46"/>
                  </a:cubicBezTo>
                  <a:cubicBezTo>
                    <a:pt x="151" y="46"/>
                    <a:pt x="151" y="46"/>
                    <a:pt x="151" y="46"/>
                  </a:cubicBezTo>
                  <a:cubicBezTo>
                    <a:pt x="153" y="46"/>
                    <a:pt x="155" y="47"/>
                    <a:pt x="155" y="49"/>
                  </a:cubicBezTo>
                  <a:cubicBezTo>
                    <a:pt x="155" y="191"/>
                    <a:pt x="155" y="191"/>
                    <a:pt x="155" y="191"/>
                  </a:cubicBezTo>
                  <a:cubicBezTo>
                    <a:pt x="155" y="194"/>
                    <a:pt x="153" y="195"/>
                    <a:pt x="151" y="195"/>
                  </a:cubicBezTo>
                  <a:cubicBezTo>
                    <a:pt x="70" y="195"/>
                    <a:pt x="70" y="195"/>
                    <a:pt x="70" y="195"/>
                  </a:cubicBezTo>
                  <a:cubicBezTo>
                    <a:pt x="68" y="195"/>
                    <a:pt x="66" y="194"/>
                    <a:pt x="66" y="191"/>
                  </a:cubicBezTo>
                  <a:lnTo>
                    <a:pt x="66" y="49"/>
                  </a:lnTo>
                  <a:close/>
                  <a:moveTo>
                    <a:pt x="525" y="303"/>
                  </a:moveTo>
                  <a:lnTo>
                    <a:pt x="525" y="303"/>
                  </a:lnTo>
                  <a:cubicBezTo>
                    <a:pt x="505" y="303"/>
                    <a:pt x="505" y="303"/>
                    <a:pt x="505" y="303"/>
                  </a:cubicBezTo>
                  <a:cubicBezTo>
                    <a:pt x="505" y="262"/>
                    <a:pt x="505" y="262"/>
                    <a:pt x="505" y="262"/>
                  </a:cubicBezTo>
                  <a:cubicBezTo>
                    <a:pt x="505" y="256"/>
                    <a:pt x="499" y="252"/>
                    <a:pt x="494" y="252"/>
                  </a:cubicBezTo>
                  <a:cubicBezTo>
                    <a:pt x="488" y="252"/>
                    <a:pt x="484" y="256"/>
                    <a:pt x="484" y="262"/>
                  </a:cubicBezTo>
                  <a:cubicBezTo>
                    <a:pt x="484" y="303"/>
                    <a:pt x="484" y="303"/>
                    <a:pt x="484" y="303"/>
                  </a:cubicBezTo>
                  <a:cubicBezTo>
                    <a:pt x="464" y="303"/>
                    <a:pt x="464" y="303"/>
                    <a:pt x="464" y="303"/>
                  </a:cubicBezTo>
                  <a:cubicBezTo>
                    <a:pt x="464" y="262"/>
                    <a:pt x="464" y="262"/>
                    <a:pt x="464" y="262"/>
                  </a:cubicBezTo>
                  <a:cubicBezTo>
                    <a:pt x="464" y="256"/>
                    <a:pt x="459" y="252"/>
                    <a:pt x="454" y="252"/>
                  </a:cubicBezTo>
                  <a:cubicBezTo>
                    <a:pt x="448" y="252"/>
                    <a:pt x="444" y="256"/>
                    <a:pt x="444" y="262"/>
                  </a:cubicBezTo>
                  <a:cubicBezTo>
                    <a:pt x="444" y="303"/>
                    <a:pt x="444" y="303"/>
                    <a:pt x="444" y="303"/>
                  </a:cubicBezTo>
                  <a:cubicBezTo>
                    <a:pt x="423" y="303"/>
                    <a:pt x="423" y="303"/>
                    <a:pt x="423" y="303"/>
                  </a:cubicBezTo>
                  <a:cubicBezTo>
                    <a:pt x="423" y="262"/>
                    <a:pt x="423" y="262"/>
                    <a:pt x="423" y="262"/>
                  </a:cubicBezTo>
                  <a:cubicBezTo>
                    <a:pt x="423" y="256"/>
                    <a:pt x="419" y="252"/>
                    <a:pt x="413" y="252"/>
                  </a:cubicBezTo>
                  <a:cubicBezTo>
                    <a:pt x="409" y="252"/>
                    <a:pt x="403" y="256"/>
                    <a:pt x="403" y="262"/>
                  </a:cubicBezTo>
                  <a:cubicBezTo>
                    <a:pt x="403" y="303"/>
                    <a:pt x="403" y="303"/>
                    <a:pt x="403" y="303"/>
                  </a:cubicBezTo>
                  <a:cubicBezTo>
                    <a:pt x="383" y="303"/>
                    <a:pt x="383" y="303"/>
                    <a:pt x="383" y="303"/>
                  </a:cubicBezTo>
                  <a:cubicBezTo>
                    <a:pt x="383" y="262"/>
                    <a:pt x="383" y="262"/>
                    <a:pt x="383" y="262"/>
                  </a:cubicBezTo>
                  <a:cubicBezTo>
                    <a:pt x="383" y="256"/>
                    <a:pt x="379" y="252"/>
                    <a:pt x="373" y="252"/>
                  </a:cubicBezTo>
                  <a:cubicBezTo>
                    <a:pt x="368" y="252"/>
                    <a:pt x="363" y="256"/>
                    <a:pt x="363" y="262"/>
                  </a:cubicBezTo>
                  <a:cubicBezTo>
                    <a:pt x="363" y="303"/>
                    <a:pt x="363" y="303"/>
                    <a:pt x="363" y="303"/>
                  </a:cubicBezTo>
                  <a:cubicBezTo>
                    <a:pt x="343" y="303"/>
                    <a:pt x="343" y="303"/>
                    <a:pt x="343" y="303"/>
                  </a:cubicBezTo>
                  <a:cubicBezTo>
                    <a:pt x="343" y="262"/>
                    <a:pt x="343" y="262"/>
                    <a:pt x="343" y="262"/>
                  </a:cubicBezTo>
                  <a:cubicBezTo>
                    <a:pt x="343" y="256"/>
                    <a:pt x="339" y="252"/>
                    <a:pt x="333" y="252"/>
                  </a:cubicBezTo>
                  <a:cubicBezTo>
                    <a:pt x="327" y="252"/>
                    <a:pt x="322" y="256"/>
                    <a:pt x="322" y="262"/>
                  </a:cubicBezTo>
                  <a:cubicBezTo>
                    <a:pt x="322" y="303"/>
                    <a:pt x="322" y="303"/>
                    <a:pt x="322" y="303"/>
                  </a:cubicBezTo>
                  <a:cubicBezTo>
                    <a:pt x="302" y="303"/>
                    <a:pt x="302" y="303"/>
                    <a:pt x="302" y="303"/>
                  </a:cubicBezTo>
                  <a:cubicBezTo>
                    <a:pt x="302" y="262"/>
                    <a:pt x="302" y="262"/>
                    <a:pt x="302" y="262"/>
                  </a:cubicBezTo>
                  <a:cubicBezTo>
                    <a:pt x="302" y="256"/>
                    <a:pt x="298" y="252"/>
                    <a:pt x="292" y="252"/>
                  </a:cubicBezTo>
                  <a:cubicBezTo>
                    <a:pt x="287" y="252"/>
                    <a:pt x="282" y="256"/>
                    <a:pt x="282" y="262"/>
                  </a:cubicBezTo>
                  <a:cubicBezTo>
                    <a:pt x="282" y="303"/>
                    <a:pt x="282" y="303"/>
                    <a:pt x="282" y="303"/>
                  </a:cubicBezTo>
                  <a:cubicBezTo>
                    <a:pt x="262" y="303"/>
                    <a:pt x="262" y="303"/>
                    <a:pt x="262" y="303"/>
                  </a:cubicBezTo>
                  <a:cubicBezTo>
                    <a:pt x="262" y="262"/>
                    <a:pt x="262" y="262"/>
                    <a:pt x="262" y="262"/>
                  </a:cubicBezTo>
                  <a:cubicBezTo>
                    <a:pt x="262" y="256"/>
                    <a:pt x="257" y="252"/>
                    <a:pt x="252" y="252"/>
                  </a:cubicBezTo>
                  <a:cubicBezTo>
                    <a:pt x="246" y="252"/>
                    <a:pt x="243" y="256"/>
                    <a:pt x="243" y="262"/>
                  </a:cubicBezTo>
                  <a:cubicBezTo>
                    <a:pt x="243" y="303"/>
                    <a:pt x="243" y="303"/>
                    <a:pt x="243" y="303"/>
                  </a:cubicBezTo>
                  <a:cubicBezTo>
                    <a:pt x="222" y="303"/>
                    <a:pt x="222" y="303"/>
                    <a:pt x="222" y="303"/>
                  </a:cubicBezTo>
                  <a:cubicBezTo>
                    <a:pt x="222" y="262"/>
                    <a:pt x="222" y="262"/>
                    <a:pt x="222" y="262"/>
                  </a:cubicBezTo>
                  <a:cubicBezTo>
                    <a:pt x="222" y="256"/>
                    <a:pt x="217" y="252"/>
                    <a:pt x="212" y="252"/>
                  </a:cubicBezTo>
                  <a:cubicBezTo>
                    <a:pt x="205" y="252"/>
                    <a:pt x="202" y="256"/>
                    <a:pt x="202" y="262"/>
                  </a:cubicBezTo>
                  <a:cubicBezTo>
                    <a:pt x="202" y="303"/>
                    <a:pt x="202" y="303"/>
                    <a:pt x="202" y="303"/>
                  </a:cubicBezTo>
                  <a:cubicBezTo>
                    <a:pt x="181" y="303"/>
                    <a:pt x="181" y="303"/>
                    <a:pt x="181" y="303"/>
                  </a:cubicBezTo>
                  <a:cubicBezTo>
                    <a:pt x="181" y="262"/>
                    <a:pt x="181" y="262"/>
                    <a:pt x="181" y="262"/>
                  </a:cubicBezTo>
                  <a:cubicBezTo>
                    <a:pt x="181" y="256"/>
                    <a:pt x="177" y="252"/>
                    <a:pt x="172" y="252"/>
                  </a:cubicBezTo>
                  <a:cubicBezTo>
                    <a:pt x="166" y="252"/>
                    <a:pt x="161" y="256"/>
                    <a:pt x="161" y="262"/>
                  </a:cubicBezTo>
                  <a:cubicBezTo>
                    <a:pt x="161" y="303"/>
                    <a:pt x="161" y="303"/>
                    <a:pt x="161" y="303"/>
                  </a:cubicBezTo>
                  <a:cubicBezTo>
                    <a:pt x="141" y="303"/>
                    <a:pt x="141" y="303"/>
                    <a:pt x="141" y="303"/>
                  </a:cubicBezTo>
                  <a:cubicBezTo>
                    <a:pt x="141" y="262"/>
                    <a:pt x="141" y="262"/>
                    <a:pt x="141" y="262"/>
                  </a:cubicBezTo>
                  <a:cubicBezTo>
                    <a:pt x="141" y="256"/>
                    <a:pt x="137" y="252"/>
                    <a:pt x="131" y="252"/>
                  </a:cubicBezTo>
                  <a:cubicBezTo>
                    <a:pt x="125" y="252"/>
                    <a:pt x="121" y="256"/>
                    <a:pt x="121" y="262"/>
                  </a:cubicBezTo>
                  <a:cubicBezTo>
                    <a:pt x="121" y="303"/>
                    <a:pt x="121" y="303"/>
                    <a:pt x="121" y="303"/>
                  </a:cubicBezTo>
                  <a:cubicBezTo>
                    <a:pt x="101" y="303"/>
                    <a:pt x="101" y="303"/>
                    <a:pt x="101" y="303"/>
                  </a:cubicBezTo>
                  <a:cubicBezTo>
                    <a:pt x="101" y="262"/>
                    <a:pt x="101" y="262"/>
                    <a:pt x="101" y="262"/>
                  </a:cubicBezTo>
                  <a:cubicBezTo>
                    <a:pt x="101" y="256"/>
                    <a:pt x="96" y="252"/>
                    <a:pt x="90" y="252"/>
                  </a:cubicBezTo>
                  <a:cubicBezTo>
                    <a:pt x="85" y="252"/>
                    <a:pt x="80" y="256"/>
                    <a:pt x="80" y="262"/>
                  </a:cubicBezTo>
                  <a:cubicBezTo>
                    <a:pt x="80" y="303"/>
                    <a:pt x="80" y="303"/>
                    <a:pt x="80" y="303"/>
                  </a:cubicBezTo>
                  <a:cubicBezTo>
                    <a:pt x="60" y="303"/>
                    <a:pt x="60" y="303"/>
                    <a:pt x="60" y="303"/>
                  </a:cubicBezTo>
                  <a:cubicBezTo>
                    <a:pt x="60" y="242"/>
                    <a:pt x="60" y="242"/>
                    <a:pt x="60" y="242"/>
                  </a:cubicBezTo>
                  <a:cubicBezTo>
                    <a:pt x="525" y="242"/>
                    <a:pt x="525" y="242"/>
                    <a:pt x="525" y="242"/>
                  </a:cubicBezTo>
                  <a:lnTo>
                    <a:pt x="525" y="303"/>
                  </a:lnTo>
                  <a:close/>
                </a:path>
              </a:pathLst>
            </a:custGeom>
            <a:solidFill>
              <a:schemeClr val="bg1"/>
            </a:solidFill>
            <a:ln>
              <a:noFill/>
            </a:ln>
            <a:effectLst/>
          </p:spPr>
          <p:txBody>
            <a:bodyPr wrap="none" anchor="ctr"/>
            <a:lstStyle/>
            <a:p>
              <a:endParaRPr lang="en-US"/>
            </a:p>
          </p:txBody>
        </p:sp>
      </p:grpSp>
      <p:grpSp>
        <p:nvGrpSpPr>
          <p:cNvPr id="38" name="Group 37"/>
          <p:cNvGrpSpPr>
            <a:grpSpLocks noChangeAspect="1"/>
          </p:cNvGrpSpPr>
          <p:nvPr/>
        </p:nvGrpSpPr>
        <p:grpSpPr>
          <a:xfrm>
            <a:off x="765097" y="3690194"/>
            <a:ext cx="468001" cy="468000"/>
            <a:chOff x="457200" y="8468801"/>
            <a:chExt cx="429822" cy="429821"/>
          </a:xfrm>
        </p:grpSpPr>
        <p:sp>
          <p:nvSpPr>
            <p:cNvPr id="39" name="Freeform 71"/>
            <p:cNvSpPr>
              <a:spLocks noChangeArrowheads="1"/>
            </p:cNvSpPr>
            <p:nvPr/>
          </p:nvSpPr>
          <p:spPr bwMode="auto">
            <a:xfrm>
              <a:off x="457200" y="8468801"/>
              <a:ext cx="429822" cy="429821"/>
            </a:xfrm>
            <a:custGeom>
              <a:avLst/>
              <a:gdLst>
                <a:gd name="T0" fmla="*/ 1022 w 1023"/>
                <a:gd name="T1" fmla="*/ 511 h 1023"/>
                <a:gd name="T2" fmla="*/ 1022 w 1023"/>
                <a:gd name="T3" fmla="*/ 511 h 1023"/>
                <a:gd name="T4" fmla="*/ 511 w 1023"/>
                <a:gd name="T5" fmla="*/ 1022 h 1023"/>
                <a:gd name="T6" fmla="*/ 0 w 1023"/>
                <a:gd name="T7" fmla="*/ 511 h 1023"/>
                <a:gd name="T8" fmla="*/ 511 w 1023"/>
                <a:gd name="T9" fmla="*/ 0 h 1023"/>
                <a:gd name="T10" fmla="*/ 1022 w 1023"/>
                <a:gd name="T11" fmla="*/ 511 h 1023"/>
              </a:gdLst>
              <a:ahLst/>
              <a:cxnLst>
                <a:cxn ang="0">
                  <a:pos x="T0" y="T1"/>
                </a:cxn>
                <a:cxn ang="0">
                  <a:pos x="T2" y="T3"/>
                </a:cxn>
                <a:cxn ang="0">
                  <a:pos x="T4" y="T5"/>
                </a:cxn>
                <a:cxn ang="0">
                  <a:pos x="T6" y="T7"/>
                </a:cxn>
                <a:cxn ang="0">
                  <a:pos x="T8" y="T9"/>
                </a:cxn>
                <a:cxn ang="0">
                  <a:pos x="T10" y="T11"/>
                </a:cxn>
              </a:cxnLst>
              <a:rect l="0" t="0" r="r" b="b"/>
              <a:pathLst>
                <a:path w="1023" h="1023">
                  <a:moveTo>
                    <a:pt x="1022" y="511"/>
                  </a:moveTo>
                  <a:lnTo>
                    <a:pt x="1022" y="511"/>
                  </a:lnTo>
                  <a:cubicBezTo>
                    <a:pt x="1022" y="794"/>
                    <a:pt x="793" y="1022"/>
                    <a:pt x="511" y="1022"/>
                  </a:cubicBezTo>
                  <a:cubicBezTo>
                    <a:pt x="229" y="1022"/>
                    <a:pt x="0" y="794"/>
                    <a:pt x="0" y="511"/>
                  </a:cubicBezTo>
                  <a:cubicBezTo>
                    <a:pt x="0" y="229"/>
                    <a:pt x="229"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18"/>
            <p:cNvSpPr>
              <a:spLocks noChangeArrowheads="1"/>
            </p:cNvSpPr>
            <p:nvPr/>
          </p:nvSpPr>
          <p:spPr bwMode="auto">
            <a:xfrm>
              <a:off x="533160" y="8570699"/>
              <a:ext cx="264933" cy="233438"/>
            </a:xfrm>
            <a:custGeom>
              <a:avLst/>
              <a:gdLst>
                <a:gd name="T0" fmla="*/ 434 w 631"/>
                <a:gd name="T1" fmla="*/ 209 h 554"/>
                <a:gd name="T2" fmla="*/ 434 w 631"/>
                <a:gd name="T3" fmla="*/ 209 h 554"/>
                <a:gd name="T4" fmla="*/ 619 w 631"/>
                <a:gd name="T5" fmla="*/ 209 h 554"/>
                <a:gd name="T6" fmla="*/ 630 w 631"/>
                <a:gd name="T7" fmla="*/ 196 h 554"/>
                <a:gd name="T8" fmla="*/ 630 w 631"/>
                <a:gd name="T9" fmla="*/ 12 h 554"/>
                <a:gd name="T10" fmla="*/ 619 w 631"/>
                <a:gd name="T11" fmla="*/ 0 h 554"/>
                <a:gd name="T12" fmla="*/ 434 w 631"/>
                <a:gd name="T13" fmla="*/ 0 h 554"/>
                <a:gd name="T14" fmla="*/ 423 w 631"/>
                <a:gd name="T15" fmla="*/ 12 h 554"/>
                <a:gd name="T16" fmla="*/ 423 w 631"/>
                <a:gd name="T17" fmla="*/ 112 h 554"/>
                <a:gd name="T18" fmla="*/ 186 w 631"/>
                <a:gd name="T19" fmla="*/ 221 h 554"/>
                <a:gd name="T20" fmla="*/ 100 w 631"/>
                <a:gd name="T21" fmla="*/ 172 h 554"/>
                <a:gd name="T22" fmla="*/ 0 w 631"/>
                <a:gd name="T23" fmla="*/ 271 h 554"/>
                <a:gd name="T24" fmla="*/ 100 w 631"/>
                <a:gd name="T25" fmla="*/ 371 h 554"/>
                <a:gd name="T26" fmla="*/ 186 w 631"/>
                <a:gd name="T27" fmla="*/ 322 h 554"/>
                <a:gd name="T28" fmla="*/ 423 w 631"/>
                <a:gd name="T29" fmla="*/ 438 h 554"/>
                <a:gd name="T30" fmla="*/ 423 w 631"/>
                <a:gd name="T31" fmla="*/ 542 h 554"/>
                <a:gd name="T32" fmla="*/ 434 w 631"/>
                <a:gd name="T33" fmla="*/ 553 h 554"/>
                <a:gd name="T34" fmla="*/ 619 w 631"/>
                <a:gd name="T35" fmla="*/ 553 h 554"/>
                <a:gd name="T36" fmla="*/ 630 w 631"/>
                <a:gd name="T37" fmla="*/ 542 h 554"/>
                <a:gd name="T38" fmla="*/ 630 w 631"/>
                <a:gd name="T39" fmla="*/ 357 h 554"/>
                <a:gd name="T40" fmla="*/ 619 w 631"/>
                <a:gd name="T41" fmla="*/ 346 h 554"/>
                <a:gd name="T42" fmla="*/ 434 w 631"/>
                <a:gd name="T43" fmla="*/ 346 h 554"/>
                <a:gd name="T44" fmla="*/ 423 w 631"/>
                <a:gd name="T45" fmla="*/ 357 h 554"/>
                <a:gd name="T46" fmla="*/ 423 w 631"/>
                <a:gd name="T47" fmla="*/ 412 h 554"/>
                <a:gd name="T48" fmla="*/ 195 w 631"/>
                <a:gd name="T49" fmla="*/ 300 h 554"/>
                <a:gd name="T50" fmla="*/ 199 w 631"/>
                <a:gd name="T51" fmla="*/ 271 h 554"/>
                <a:gd name="T52" fmla="*/ 195 w 631"/>
                <a:gd name="T53" fmla="*/ 243 h 554"/>
                <a:gd name="T54" fmla="*/ 423 w 631"/>
                <a:gd name="T55" fmla="*/ 138 h 554"/>
                <a:gd name="T56" fmla="*/ 423 w 631"/>
                <a:gd name="T57" fmla="*/ 196 h 554"/>
                <a:gd name="T58" fmla="*/ 434 w 631"/>
                <a:gd name="T59" fmla="*/ 209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1" h="554">
                  <a:moveTo>
                    <a:pt x="434" y="209"/>
                  </a:moveTo>
                  <a:lnTo>
                    <a:pt x="434" y="209"/>
                  </a:lnTo>
                  <a:cubicBezTo>
                    <a:pt x="619" y="209"/>
                    <a:pt x="619" y="209"/>
                    <a:pt x="619" y="209"/>
                  </a:cubicBezTo>
                  <a:cubicBezTo>
                    <a:pt x="625" y="209"/>
                    <a:pt x="630" y="203"/>
                    <a:pt x="630" y="196"/>
                  </a:cubicBezTo>
                  <a:cubicBezTo>
                    <a:pt x="630" y="12"/>
                    <a:pt x="630" y="12"/>
                    <a:pt x="630" y="12"/>
                  </a:cubicBezTo>
                  <a:cubicBezTo>
                    <a:pt x="630" y="6"/>
                    <a:pt x="625" y="0"/>
                    <a:pt x="619" y="0"/>
                  </a:cubicBezTo>
                  <a:cubicBezTo>
                    <a:pt x="434" y="0"/>
                    <a:pt x="434" y="0"/>
                    <a:pt x="434" y="0"/>
                  </a:cubicBezTo>
                  <a:cubicBezTo>
                    <a:pt x="428" y="0"/>
                    <a:pt x="423" y="6"/>
                    <a:pt x="423" y="12"/>
                  </a:cubicBezTo>
                  <a:cubicBezTo>
                    <a:pt x="423" y="112"/>
                    <a:pt x="423" y="112"/>
                    <a:pt x="423" y="112"/>
                  </a:cubicBezTo>
                  <a:cubicBezTo>
                    <a:pt x="186" y="221"/>
                    <a:pt x="186" y="221"/>
                    <a:pt x="186" y="221"/>
                  </a:cubicBezTo>
                  <a:cubicBezTo>
                    <a:pt x="168" y="192"/>
                    <a:pt x="137" y="172"/>
                    <a:pt x="100" y="172"/>
                  </a:cubicBezTo>
                  <a:cubicBezTo>
                    <a:pt x="45" y="172"/>
                    <a:pt x="0" y="217"/>
                    <a:pt x="0" y="271"/>
                  </a:cubicBezTo>
                  <a:cubicBezTo>
                    <a:pt x="0" y="326"/>
                    <a:pt x="45" y="371"/>
                    <a:pt x="100" y="371"/>
                  </a:cubicBezTo>
                  <a:cubicBezTo>
                    <a:pt x="137" y="371"/>
                    <a:pt x="168" y="351"/>
                    <a:pt x="186" y="322"/>
                  </a:cubicBezTo>
                  <a:cubicBezTo>
                    <a:pt x="423" y="438"/>
                    <a:pt x="423" y="438"/>
                    <a:pt x="423" y="438"/>
                  </a:cubicBezTo>
                  <a:cubicBezTo>
                    <a:pt x="423" y="542"/>
                    <a:pt x="423" y="542"/>
                    <a:pt x="423" y="542"/>
                  </a:cubicBezTo>
                  <a:cubicBezTo>
                    <a:pt x="423" y="548"/>
                    <a:pt x="428" y="553"/>
                    <a:pt x="434" y="553"/>
                  </a:cubicBezTo>
                  <a:cubicBezTo>
                    <a:pt x="619" y="553"/>
                    <a:pt x="619" y="553"/>
                    <a:pt x="619" y="553"/>
                  </a:cubicBezTo>
                  <a:cubicBezTo>
                    <a:pt x="625" y="553"/>
                    <a:pt x="630" y="548"/>
                    <a:pt x="630" y="542"/>
                  </a:cubicBezTo>
                  <a:cubicBezTo>
                    <a:pt x="630" y="357"/>
                    <a:pt x="630" y="357"/>
                    <a:pt x="630" y="357"/>
                  </a:cubicBezTo>
                  <a:cubicBezTo>
                    <a:pt x="630" y="351"/>
                    <a:pt x="625" y="346"/>
                    <a:pt x="619" y="346"/>
                  </a:cubicBezTo>
                  <a:cubicBezTo>
                    <a:pt x="434" y="346"/>
                    <a:pt x="434" y="346"/>
                    <a:pt x="434" y="346"/>
                  </a:cubicBezTo>
                  <a:cubicBezTo>
                    <a:pt x="428" y="346"/>
                    <a:pt x="423" y="351"/>
                    <a:pt x="423" y="357"/>
                  </a:cubicBezTo>
                  <a:cubicBezTo>
                    <a:pt x="423" y="412"/>
                    <a:pt x="423" y="412"/>
                    <a:pt x="423" y="412"/>
                  </a:cubicBezTo>
                  <a:cubicBezTo>
                    <a:pt x="195" y="300"/>
                    <a:pt x="195" y="300"/>
                    <a:pt x="195" y="300"/>
                  </a:cubicBezTo>
                  <a:cubicBezTo>
                    <a:pt x="197" y="291"/>
                    <a:pt x="199" y="281"/>
                    <a:pt x="199" y="271"/>
                  </a:cubicBezTo>
                  <a:cubicBezTo>
                    <a:pt x="199" y="262"/>
                    <a:pt x="197" y="252"/>
                    <a:pt x="195" y="243"/>
                  </a:cubicBezTo>
                  <a:cubicBezTo>
                    <a:pt x="423" y="138"/>
                    <a:pt x="423" y="138"/>
                    <a:pt x="423" y="138"/>
                  </a:cubicBezTo>
                  <a:cubicBezTo>
                    <a:pt x="423" y="196"/>
                    <a:pt x="423" y="196"/>
                    <a:pt x="423" y="196"/>
                  </a:cubicBezTo>
                  <a:cubicBezTo>
                    <a:pt x="423" y="203"/>
                    <a:pt x="428" y="209"/>
                    <a:pt x="434" y="209"/>
                  </a:cubicBezTo>
                </a:path>
              </a:pathLst>
            </a:custGeom>
            <a:solidFill>
              <a:schemeClr val="bg1"/>
            </a:solidFill>
            <a:ln>
              <a:noFill/>
            </a:ln>
            <a:effectLst/>
          </p:spPr>
          <p:txBody>
            <a:bodyPr wrap="none" anchor="ctr"/>
            <a:lstStyle/>
            <a:p>
              <a:endParaRPr lang="en-US"/>
            </a:p>
          </p:txBody>
        </p:sp>
      </p:grpSp>
      <p:grpSp>
        <p:nvGrpSpPr>
          <p:cNvPr id="41" name="Group 40"/>
          <p:cNvGrpSpPr>
            <a:grpSpLocks noChangeAspect="1"/>
          </p:cNvGrpSpPr>
          <p:nvPr/>
        </p:nvGrpSpPr>
        <p:grpSpPr>
          <a:xfrm>
            <a:off x="763809" y="4588812"/>
            <a:ext cx="468001" cy="468000"/>
            <a:chOff x="457200" y="7520229"/>
            <a:chExt cx="429822" cy="429821"/>
          </a:xfrm>
        </p:grpSpPr>
        <p:sp>
          <p:nvSpPr>
            <p:cNvPr id="42" name="Freeform 61"/>
            <p:cNvSpPr>
              <a:spLocks noChangeArrowheads="1"/>
            </p:cNvSpPr>
            <p:nvPr/>
          </p:nvSpPr>
          <p:spPr bwMode="auto">
            <a:xfrm>
              <a:off x="457200" y="7520229"/>
              <a:ext cx="429822" cy="429821"/>
            </a:xfrm>
            <a:custGeom>
              <a:avLst/>
              <a:gdLst>
                <a:gd name="T0" fmla="*/ 1022 w 1023"/>
                <a:gd name="T1" fmla="*/ 511 h 1023"/>
                <a:gd name="T2" fmla="*/ 1022 w 1023"/>
                <a:gd name="T3" fmla="*/ 511 h 1023"/>
                <a:gd name="T4" fmla="*/ 511 w 1023"/>
                <a:gd name="T5" fmla="*/ 1022 h 1023"/>
                <a:gd name="T6" fmla="*/ 0 w 1023"/>
                <a:gd name="T7" fmla="*/ 511 h 1023"/>
                <a:gd name="T8" fmla="*/ 511 w 1023"/>
                <a:gd name="T9" fmla="*/ 0 h 1023"/>
                <a:gd name="T10" fmla="*/ 1022 w 1023"/>
                <a:gd name="T11" fmla="*/ 511 h 1023"/>
              </a:gdLst>
              <a:ahLst/>
              <a:cxnLst>
                <a:cxn ang="0">
                  <a:pos x="T0" y="T1"/>
                </a:cxn>
                <a:cxn ang="0">
                  <a:pos x="T2" y="T3"/>
                </a:cxn>
                <a:cxn ang="0">
                  <a:pos x="T4" y="T5"/>
                </a:cxn>
                <a:cxn ang="0">
                  <a:pos x="T6" y="T7"/>
                </a:cxn>
                <a:cxn ang="0">
                  <a:pos x="T8" y="T9"/>
                </a:cxn>
                <a:cxn ang="0">
                  <a:pos x="T10" y="T11"/>
                </a:cxn>
              </a:cxnLst>
              <a:rect l="0" t="0" r="r" b="b"/>
              <a:pathLst>
                <a:path w="1023" h="1023">
                  <a:moveTo>
                    <a:pt x="1022" y="511"/>
                  </a:moveTo>
                  <a:lnTo>
                    <a:pt x="1022" y="511"/>
                  </a:lnTo>
                  <a:cubicBezTo>
                    <a:pt x="1022" y="794"/>
                    <a:pt x="793" y="1022"/>
                    <a:pt x="511" y="1022"/>
                  </a:cubicBezTo>
                  <a:cubicBezTo>
                    <a:pt x="229" y="1022"/>
                    <a:pt x="0" y="794"/>
                    <a:pt x="0" y="511"/>
                  </a:cubicBezTo>
                  <a:cubicBezTo>
                    <a:pt x="0" y="229"/>
                    <a:pt x="229"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109"/>
            <p:cNvSpPr>
              <a:spLocks noChangeArrowheads="1"/>
            </p:cNvSpPr>
            <p:nvPr/>
          </p:nvSpPr>
          <p:spPr bwMode="auto">
            <a:xfrm>
              <a:off x="518339" y="7603601"/>
              <a:ext cx="257522" cy="264932"/>
            </a:xfrm>
            <a:custGeom>
              <a:avLst/>
              <a:gdLst>
                <a:gd name="T0" fmla="*/ 574 w 611"/>
                <a:gd name="T1" fmla="*/ 249 h 631"/>
                <a:gd name="T2" fmla="*/ 574 w 611"/>
                <a:gd name="T3" fmla="*/ 249 h 631"/>
                <a:gd name="T4" fmla="*/ 610 w 611"/>
                <a:gd name="T5" fmla="*/ 213 h 631"/>
                <a:gd name="T6" fmla="*/ 610 w 611"/>
                <a:gd name="T7" fmla="*/ 36 h 631"/>
                <a:gd name="T8" fmla="*/ 608 w 611"/>
                <a:gd name="T9" fmla="*/ 22 h 631"/>
                <a:gd name="T10" fmla="*/ 588 w 611"/>
                <a:gd name="T11" fmla="*/ 3 h 631"/>
                <a:gd name="T12" fmla="*/ 574 w 611"/>
                <a:gd name="T13" fmla="*/ 0 h 631"/>
                <a:gd name="T14" fmla="*/ 397 w 611"/>
                <a:gd name="T15" fmla="*/ 0 h 631"/>
                <a:gd name="T16" fmla="*/ 361 w 611"/>
                <a:gd name="T17" fmla="*/ 36 h 631"/>
                <a:gd name="T18" fmla="*/ 397 w 611"/>
                <a:gd name="T19" fmla="*/ 71 h 631"/>
                <a:gd name="T20" fmla="*/ 489 w 611"/>
                <a:gd name="T21" fmla="*/ 71 h 631"/>
                <a:gd name="T22" fmla="*/ 282 w 611"/>
                <a:gd name="T23" fmla="*/ 278 h 631"/>
                <a:gd name="T24" fmla="*/ 35 w 611"/>
                <a:gd name="T25" fmla="*/ 278 h 631"/>
                <a:gd name="T26" fmla="*/ 0 w 611"/>
                <a:gd name="T27" fmla="*/ 314 h 631"/>
                <a:gd name="T28" fmla="*/ 35 w 611"/>
                <a:gd name="T29" fmla="*/ 349 h 631"/>
                <a:gd name="T30" fmla="*/ 279 w 611"/>
                <a:gd name="T31" fmla="*/ 349 h 631"/>
                <a:gd name="T32" fmla="*/ 488 w 611"/>
                <a:gd name="T33" fmla="*/ 558 h 631"/>
                <a:gd name="T34" fmla="*/ 397 w 611"/>
                <a:gd name="T35" fmla="*/ 558 h 631"/>
                <a:gd name="T36" fmla="*/ 361 w 611"/>
                <a:gd name="T37" fmla="*/ 595 h 631"/>
                <a:gd name="T38" fmla="*/ 397 w 611"/>
                <a:gd name="T39" fmla="*/ 630 h 631"/>
                <a:gd name="T40" fmla="*/ 574 w 611"/>
                <a:gd name="T41" fmla="*/ 630 h 631"/>
                <a:gd name="T42" fmla="*/ 588 w 611"/>
                <a:gd name="T43" fmla="*/ 627 h 631"/>
                <a:gd name="T44" fmla="*/ 608 w 611"/>
                <a:gd name="T45" fmla="*/ 608 h 631"/>
                <a:gd name="T46" fmla="*/ 610 w 611"/>
                <a:gd name="T47" fmla="*/ 595 h 631"/>
                <a:gd name="T48" fmla="*/ 610 w 611"/>
                <a:gd name="T49" fmla="*/ 417 h 631"/>
                <a:gd name="T50" fmla="*/ 574 w 611"/>
                <a:gd name="T51" fmla="*/ 381 h 631"/>
                <a:gd name="T52" fmla="*/ 539 w 611"/>
                <a:gd name="T53" fmla="*/ 417 h 631"/>
                <a:gd name="T54" fmla="*/ 539 w 611"/>
                <a:gd name="T55" fmla="*/ 508 h 631"/>
                <a:gd name="T56" fmla="*/ 345 w 611"/>
                <a:gd name="T57" fmla="*/ 315 h 631"/>
                <a:gd name="T58" fmla="*/ 539 w 611"/>
                <a:gd name="T59" fmla="*/ 121 h 631"/>
                <a:gd name="T60" fmla="*/ 539 w 611"/>
                <a:gd name="T61" fmla="*/ 213 h 631"/>
                <a:gd name="T62" fmla="*/ 574 w 611"/>
                <a:gd name="T63" fmla="*/ 24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1" h="631">
                  <a:moveTo>
                    <a:pt x="574" y="249"/>
                  </a:moveTo>
                  <a:lnTo>
                    <a:pt x="574" y="249"/>
                  </a:lnTo>
                  <a:cubicBezTo>
                    <a:pt x="594" y="249"/>
                    <a:pt x="610" y="233"/>
                    <a:pt x="610" y="213"/>
                  </a:cubicBezTo>
                  <a:cubicBezTo>
                    <a:pt x="610" y="36"/>
                    <a:pt x="610" y="36"/>
                    <a:pt x="610" y="36"/>
                  </a:cubicBezTo>
                  <a:cubicBezTo>
                    <a:pt x="610" y="31"/>
                    <a:pt x="609" y="26"/>
                    <a:pt x="608" y="22"/>
                  </a:cubicBezTo>
                  <a:cubicBezTo>
                    <a:pt x="604" y="13"/>
                    <a:pt x="597" y="7"/>
                    <a:pt x="588" y="3"/>
                  </a:cubicBezTo>
                  <a:cubicBezTo>
                    <a:pt x="584" y="1"/>
                    <a:pt x="580" y="0"/>
                    <a:pt x="574" y="0"/>
                  </a:cubicBezTo>
                  <a:cubicBezTo>
                    <a:pt x="397" y="0"/>
                    <a:pt x="397" y="0"/>
                    <a:pt x="397" y="0"/>
                  </a:cubicBezTo>
                  <a:cubicBezTo>
                    <a:pt x="378" y="0"/>
                    <a:pt x="361" y="16"/>
                    <a:pt x="361" y="36"/>
                  </a:cubicBezTo>
                  <a:cubicBezTo>
                    <a:pt x="361" y="56"/>
                    <a:pt x="378" y="71"/>
                    <a:pt x="397" y="71"/>
                  </a:cubicBezTo>
                  <a:cubicBezTo>
                    <a:pt x="489" y="71"/>
                    <a:pt x="489" y="71"/>
                    <a:pt x="489" y="71"/>
                  </a:cubicBezTo>
                  <a:cubicBezTo>
                    <a:pt x="282" y="278"/>
                    <a:pt x="282" y="278"/>
                    <a:pt x="282" y="278"/>
                  </a:cubicBezTo>
                  <a:cubicBezTo>
                    <a:pt x="35" y="278"/>
                    <a:pt x="35" y="278"/>
                    <a:pt x="35" y="278"/>
                  </a:cubicBezTo>
                  <a:cubicBezTo>
                    <a:pt x="16" y="278"/>
                    <a:pt x="0" y="294"/>
                    <a:pt x="0" y="314"/>
                  </a:cubicBezTo>
                  <a:cubicBezTo>
                    <a:pt x="0" y="334"/>
                    <a:pt x="16" y="349"/>
                    <a:pt x="35" y="349"/>
                  </a:cubicBezTo>
                  <a:cubicBezTo>
                    <a:pt x="279" y="349"/>
                    <a:pt x="279" y="349"/>
                    <a:pt x="279" y="349"/>
                  </a:cubicBezTo>
                  <a:cubicBezTo>
                    <a:pt x="488" y="558"/>
                    <a:pt x="488" y="558"/>
                    <a:pt x="488" y="558"/>
                  </a:cubicBezTo>
                  <a:cubicBezTo>
                    <a:pt x="397" y="558"/>
                    <a:pt x="397" y="558"/>
                    <a:pt x="397" y="558"/>
                  </a:cubicBezTo>
                  <a:cubicBezTo>
                    <a:pt x="378" y="558"/>
                    <a:pt x="361" y="575"/>
                    <a:pt x="361" y="595"/>
                  </a:cubicBezTo>
                  <a:cubicBezTo>
                    <a:pt x="361" y="615"/>
                    <a:pt x="378" y="630"/>
                    <a:pt x="397" y="630"/>
                  </a:cubicBezTo>
                  <a:cubicBezTo>
                    <a:pt x="574" y="630"/>
                    <a:pt x="574" y="630"/>
                    <a:pt x="574" y="630"/>
                  </a:cubicBezTo>
                  <a:cubicBezTo>
                    <a:pt x="580" y="630"/>
                    <a:pt x="584" y="629"/>
                    <a:pt x="588" y="627"/>
                  </a:cubicBezTo>
                  <a:cubicBezTo>
                    <a:pt x="597" y="624"/>
                    <a:pt x="604" y="617"/>
                    <a:pt x="608" y="608"/>
                  </a:cubicBezTo>
                  <a:cubicBezTo>
                    <a:pt x="609" y="603"/>
                    <a:pt x="610" y="599"/>
                    <a:pt x="610" y="595"/>
                  </a:cubicBezTo>
                  <a:cubicBezTo>
                    <a:pt x="610" y="417"/>
                    <a:pt x="610" y="417"/>
                    <a:pt x="610" y="417"/>
                  </a:cubicBezTo>
                  <a:cubicBezTo>
                    <a:pt x="610" y="397"/>
                    <a:pt x="594" y="381"/>
                    <a:pt x="574" y="381"/>
                  </a:cubicBezTo>
                  <a:cubicBezTo>
                    <a:pt x="555" y="381"/>
                    <a:pt x="539" y="397"/>
                    <a:pt x="539" y="417"/>
                  </a:cubicBezTo>
                  <a:cubicBezTo>
                    <a:pt x="539" y="508"/>
                    <a:pt x="539" y="508"/>
                    <a:pt x="539" y="508"/>
                  </a:cubicBezTo>
                  <a:cubicBezTo>
                    <a:pt x="345" y="315"/>
                    <a:pt x="345" y="315"/>
                    <a:pt x="345" y="315"/>
                  </a:cubicBezTo>
                  <a:cubicBezTo>
                    <a:pt x="539" y="121"/>
                    <a:pt x="539" y="121"/>
                    <a:pt x="539" y="121"/>
                  </a:cubicBezTo>
                  <a:cubicBezTo>
                    <a:pt x="539" y="213"/>
                    <a:pt x="539" y="213"/>
                    <a:pt x="539" y="213"/>
                  </a:cubicBezTo>
                  <a:cubicBezTo>
                    <a:pt x="539" y="233"/>
                    <a:pt x="555" y="249"/>
                    <a:pt x="574" y="249"/>
                  </a:cubicBezTo>
                </a:path>
              </a:pathLst>
            </a:custGeom>
            <a:solidFill>
              <a:schemeClr val="bg1"/>
            </a:solidFill>
            <a:ln>
              <a:noFill/>
            </a:ln>
            <a:effectLst/>
          </p:spPr>
          <p:txBody>
            <a:bodyPr wrap="none" anchor="ctr"/>
            <a:lstStyle/>
            <a:p>
              <a:endParaRPr lang="en-US"/>
            </a:p>
          </p:txBody>
        </p:sp>
      </p:grpSp>
      <p:grpSp>
        <p:nvGrpSpPr>
          <p:cNvPr id="44" name="Group 43"/>
          <p:cNvGrpSpPr>
            <a:grpSpLocks noChangeAspect="1"/>
          </p:cNvGrpSpPr>
          <p:nvPr/>
        </p:nvGrpSpPr>
        <p:grpSpPr>
          <a:xfrm>
            <a:off x="764971" y="5480277"/>
            <a:ext cx="468001" cy="468000"/>
            <a:chOff x="457200" y="4555643"/>
            <a:chExt cx="429822" cy="429821"/>
          </a:xfrm>
        </p:grpSpPr>
        <p:sp>
          <p:nvSpPr>
            <p:cNvPr id="45" name="Freeform 31"/>
            <p:cNvSpPr>
              <a:spLocks noChangeArrowheads="1"/>
            </p:cNvSpPr>
            <p:nvPr/>
          </p:nvSpPr>
          <p:spPr bwMode="auto">
            <a:xfrm>
              <a:off x="457200" y="4555643"/>
              <a:ext cx="429822" cy="429821"/>
            </a:xfrm>
            <a:custGeom>
              <a:avLst/>
              <a:gdLst>
                <a:gd name="T0" fmla="*/ 1022 w 1023"/>
                <a:gd name="T1" fmla="*/ 511 h 1024"/>
                <a:gd name="T2" fmla="*/ 1022 w 1023"/>
                <a:gd name="T3" fmla="*/ 511 h 1024"/>
                <a:gd name="T4" fmla="*/ 511 w 1023"/>
                <a:gd name="T5" fmla="*/ 1023 h 1024"/>
                <a:gd name="T6" fmla="*/ 0 w 1023"/>
                <a:gd name="T7" fmla="*/ 511 h 1024"/>
                <a:gd name="T8" fmla="*/ 511 w 1023"/>
                <a:gd name="T9" fmla="*/ 0 h 1024"/>
                <a:gd name="T10" fmla="*/ 1022 w 1023"/>
                <a:gd name="T11" fmla="*/ 511 h 1024"/>
              </a:gdLst>
              <a:ahLst/>
              <a:cxnLst>
                <a:cxn ang="0">
                  <a:pos x="T0" y="T1"/>
                </a:cxn>
                <a:cxn ang="0">
                  <a:pos x="T2" y="T3"/>
                </a:cxn>
                <a:cxn ang="0">
                  <a:pos x="T4" y="T5"/>
                </a:cxn>
                <a:cxn ang="0">
                  <a:pos x="T6" y="T7"/>
                </a:cxn>
                <a:cxn ang="0">
                  <a:pos x="T8" y="T9"/>
                </a:cxn>
                <a:cxn ang="0">
                  <a:pos x="T10" y="T11"/>
                </a:cxn>
              </a:cxnLst>
              <a:rect l="0" t="0" r="r" b="b"/>
              <a:pathLst>
                <a:path w="1023" h="1024">
                  <a:moveTo>
                    <a:pt x="1022" y="511"/>
                  </a:moveTo>
                  <a:lnTo>
                    <a:pt x="1022" y="511"/>
                  </a:lnTo>
                  <a:cubicBezTo>
                    <a:pt x="1022" y="794"/>
                    <a:pt x="793" y="1023"/>
                    <a:pt x="511" y="1023"/>
                  </a:cubicBezTo>
                  <a:cubicBezTo>
                    <a:pt x="228" y="1023"/>
                    <a:pt x="0" y="794"/>
                    <a:pt x="0" y="511"/>
                  </a:cubicBezTo>
                  <a:cubicBezTo>
                    <a:pt x="0" y="229"/>
                    <a:pt x="228"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87"/>
            <p:cNvSpPr>
              <a:spLocks noChangeArrowheads="1"/>
            </p:cNvSpPr>
            <p:nvPr/>
          </p:nvSpPr>
          <p:spPr bwMode="auto">
            <a:xfrm>
              <a:off x="546129" y="4639014"/>
              <a:ext cx="251964" cy="264932"/>
            </a:xfrm>
            <a:custGeom>
              <a:avLst/>
              <a:gdLst>
                <a:gd name="T0" fmla="*/ 318 w 598"/>
                <a:gd name="T1" fmla="*/ 339 h 629"/>
                <a:gd name="T2" fmla="*/ 318 w 598"/>
                <a:gd name="T3" fmla="*/ 232 h 629"/>
                <a:gd name="T4" fmla="*/ 435 w 598"/>
                <a:gd name="T5" fmla="*/ 328 h 629"/>
                <a:gd name="T6" fmla="*/ 136 w 598"/>
                <a:gd name="T7" fmla="*/ 13 h 629"/>
                <a:gd name="T8" fmla="*/ 136 w 598"/>
                <a:gd name="T9" fmla="*/ 13 h 629"/>
                <a:gd name="T10" fmla="*/ 543 w 598"/>
                <a:gd name="T11" fmla="*/ 626 h 629"/>
                <a:gd name="T12" fmla="*/ 445 w 598"/>
                <a:gd name="T13" fmla="*/ 470 h 629"/>
                <a:gd name="T14" fmla="*/ 590 w 598"/>
                <a:gd name="T15" fmla="*/ 564 h 629"/>
                <a:gd name="T16" fmla="*/ 554 w 598"/>
                <a:gd name="T17" fmla="*/ 628 h 629"/>
                <a:gd name="T18" fmla="*/ 451 w 598"/>
                <a:gd name="T19" fmla="*/ 405 h 629"/>
                <a:gd name="T20" fmla="*/ 480 w 598"/>
                <a:gd name="T21" fmla="*/ 452 h 629"/>
                <a:gd name="T22" fmla="*/ 328 w 598"/>
                <a:gd name="T23" fmla="*/ 432 h 629"/>
                <a:gd name="T24" fmla="*/ 503 w 598"/>
                <a:gd name="T25" fmla="*/ 213 h 629"/>
                <a:gd name="T26" fmla="*/ 371 w 598"/>
                <a:gd name="T27" fmla="*/ 437 h 629"/>
                <a:gd name="T28" fmla="*/ 247 w 598"/>
                <a:gd name="T29" fmla="*/ 250 h 629"/>
                <a:gd name="T30" fmla="*/ 494 w 598"/>
                <a:gd name="T31" fmla="*/ 322 h 629"/>
                <a:gd name="T32" fmla="*/ 370 w 598"/>
                <a:gd name="T33" fmla="*/ 158 h 629"/>
                <a:gd name="T34" fmla="*/ 279 w 598"/>
                <a:gd name="T35" fmla="*/ 407 h 629"/>
                <a:gd name="T36" fmla="*/ 249 w 598"/>
                <a:gd name="T37" fmla="*/ 376 h 629"/>
                <a:gd name="T38" fmla="*/ 303 w 598"/>
                <a:gd name="T39" fmla="*/ 422 h 629"/>
                <a:gd name="T40" fmla="*/ 303 w 598"/>
                <a:gd name="T41" fmla="*/ 422 h 629"/>
                <a:gd name="T42" fmla="*/ 233 w 598"/>
                <a:gd name="T43" fmla="*/ 225 h 629"/>
                <a:gd name="T44" fmla="*/ 223 w 598"/>
                <a:gd name="T45" fmla="*/ 319 h 629"/>
                <a:gd name="T46" fmla="*/ 245 w 598"/>
                <a:gd name="T47" fmla="*/ 370 h 629"/>
                <a:gd name="T48" fmla="*/ 220 w 598"/>
                <a:gd name="T49" fmla="*/ 297 h 629"/>
                <a:gd name="T50" fmla="*/ 328 w 598"/>
                <a:gd name="T51" fmla="*/ 141 h 629"/>
                <a:gd name="T52" fmla="*/ 328 w 598"/>
                <a:gd name="T53" fmla="*/ 141 h 629"/>
                <a:gd name="T54" fmla="*/ 413 w 598"/>
                <a:gd name="T55" fmla="*/ 141 h 629"/>
                <a:gd name="T56" fmla="*/ 402 w 598"/>
                <a:gd name="T57" fmla="*/ 434 h 629"/>
                <a:gd name="T58" fmla="*/ 371 w 598"/>
                <a:gd name="T59" fmla="*/ 461 h 629"/>
                <a:gd name="T60" fmla="*/ 232 w 598"/>
                <a:gd name="T61" fmla="*/ 392 h 629"/>
                <a:gd name="T62" fmla="*/ 85 w 598"/>
                <a:gd name="T63" fmla="*/ 392 h 629"/>
                <a:gd name="T64" fmla="*/ 217 w 598"/>
                <a:gd name="T65" fmla="*/ 370 h 629"/>
                <a:gd name="T66" fmla="*/ 85 w 598"/>
                <a:gd name="T67" fmla="*/ 319 h 629"/>
                <a:gd name="T68" fmla="*/ 196 w 598"/>
                <a:gd name="T69" fmla="*/ 297 h 629"/>
                <a:gd name="T70" fmla="*/ 85 w 598"/>
                <a:gd name="T71" fmla="*/ 246 h 629"/>
                <a:gd name="T72" fmla="*/ 208 w 598"/>
                <a:gd name="T73" fmla="*/ 224 h 629"/>
                <a:gd name="T74" fmla="*/ 435 w 598"/>
                <a:gd name="T75" fmla="*/ 124 h 629"/>
                <a:gd name="T76" fmla="*/ 161 w 598"/>
                <a:gd name="T77" fmla="*/ 0 h 629"/>
                <a:gd name="T78" fmla="*/ 0 w 598"/>
                <a:gd name="T79" fmla="*/ 182 h 629"/>
                <a:gd name="T80" fmla="*/ 425 w 598"/>
                <a:gd name="T81" fmla="*/ 599 h 629"/>
                <a:gd name="T82" fmla="*/ 371 w 598"/>
                <a:gd name="T83" fmla="*/ 461 h 629"/>
                <a:gd name="T84" fmla="*/ 363 w 598"/>
                <a:gd name="T85" fmla="*/ 135 h 629"/>
                <a:gd name="T86" fmla="*/ 403 w 598"/>
                <a:gd name="T87" fmla="*/ 434 h 629"/>
                <a:gd name="T88" fmla="*/ 403 w 598"/>
                <a:gd name="T89" fmla="*/ 434 h 629"/>
                <a:gd name="T90" fmla="*/ 353 w 598"/>
                <a:gd name="T91" fmla="*/ 13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8" h="629">
                  <a:moveTo>
                    <a:pt x="423" y="339"/>
                  </a:moveTo>
                  <a:lnTo>
                    <a:pt x="423" y="339"/>
                  </a:lnTo>
                  <a:cubicBezTo>
                    <a:pt x="318" y="339"/>
                    <a:pt x="318" y="339"/>
                    <a:pt x="318" y="339"/>
                  </a:cubicBezTo>
                  <a:cubicBezTo>
                    <a:pt x="312" y="339"/>
                    <a:pt x="307" y="334"/>
                    <a:pt x="307" y="328"/>
                  </a:cubicBezTo>
                  <a:cubicBezTo>
                    <a:pt x="307" y="244"/>
                    <a:pt x="307" y="244"/>
                    <a:pt x="307" y="244"/>
                  </a:cubicBezTo>
                  <a:cubicBezTo>
                    <a:pt x="307" y="237"/>
                    <a:pt x="312" y="232"/>
                    <a:pt x="318" y="232"/>
                  </a:cubicBezTo>
                  <a:cubicBezTo>
                    <a:pt x="423" y="232"/>
                    <a:pt x="423" y="232"/>
                    <a:pt x="423" y="232"/>
                  </a:cubicBezTo>
                  <a:cubicBezTo>
                    <a:pt x="429" y="232"/>
                    <a:pt x="435" y="237"/>
                    <a:pt x="435" y="244"/>
                  </a:cubicBezTo>
                  <a:cubicBezTo>
                    <a:pt x="435" y="328"/>
                    <a:pt x="435" y="328"/>
                    <a:pt x="435" y="328"/>
                  </a:cubicBezTo>
                  <a:cubicBezTo>
                    <a:pt x="435" y="334"/>
                    <a:pt x="429" y="339"/>
                    <a:pt x="423" y="339"/>
                  </a:cubicBezTo>
                  <a:close/>
                  <a:moveTo>
                    <a:pt x="136" y="13"/>
                  </a:moveTo>
                  <a:lnTo>
                    <a:pt x="136" y="13"/>
                  </a:lnTo>
                  <a:cubicBezTo>
                    <a:pt x="8" y="160"/>
                    <a:pt x="8" y="160"/>
                    <a:pt x="8" y="160"/>
                  </a:cubicBezTo>
                  <a:cubicBezTo>
                    <a:pt x="136" y="160"/>
                    <a:pt x="136" y="160"/>
                    <a:pt x="136" y="160"/>
                  </a:cubicBezTo>
                  <a:lnTo>
                    <a:pt x="136" y="13"/>
                  </a:lnTo>
                  <a:close/>
                  <a:moveTo>
                    <a:pt x="554" y="628"/>
                  </a:moveTo>
                  <a:lnTo>
                    <a:pt x="554" y="628"/>
                  </a:lnTo>
                  <a:cubicBezTo>
                    <a:pt x="550" y="628"/>
                    <a:pt x="547" y="627"/>
                    <a:pt x="543" y="626"/>
                  </a:cubicBezTo>
                  <a:cubicBezTo>
                    <a:pt x="534" y="623"/>
                    <a:pt x="525" y="616"/>
                    <a:pt x="519" y="608"/>
                  </a:cubicBezTo>
                  <a:cubicBezTo>
                    <a:pt x="450" y="501"/>
                    <a:pt x="450" y="501"/>
                    <a:pt x="450" y="501"/>
                  </a:cubicBezTo>
                  <a:cubicBezTo>
                    <a:pt x="445" y="491"/>
                    <a:pt x="443" y="481"/>
                    <a:pt x="445" y="470"/>
                  </a:cubicBezTo>
                  <a:cubicBezTo>
                    <a:pt x="448" y="459"/>
                    <a:pt x="454" y="450"/>
                    <a:pt x="464" y="445"/>
                  </a:cubicBezTo>
                  <a:cubicBezTo>
                    <a:pt x="484" y="432"/>
                    <a:pt x="509" y="438"/>
                    <a:pt x="520" y="457"/>
                  </a:cubicBezTo>
                  <a:cubicBezTo>
                    <a:pt x="590" y="564"/>
                    <a:pt x="590" y="564"/>
                    <a:pt x="590" y="564"/>
                  </a:cubicBezTo>
                  <a:cubicBezTo>
                    <a:pt x="595" y="574"/>
                    <a:pt x="597" y="585"/>
                    <a:pt x="595" y="596"/>
                  </a:cubicBezTo>
                  <a:cubicBezTo>
                    <a:pt x="592" y="606"/>
                    <a:pt x="586" y="615"/>
                    <a:pt x="576" y="622"/>
                  </a:cubicBezTo>
                  <a:cubicBezTo>
                    <a:pt x="570" y="626"/>
                    <a:pt x="562" y="628"/>
                    <a:pt x="554" y="628"/>
                  </a:cubicBezTo>
                  <a:close/>
                  <a:moveTo>
                    <a:pt x="480" y="452"/>
                  </a:moveTo>
                  <a:lnTo>
                    <a:pt x="480" y="452"/>
                  </a:lnTo>
                  <a:cubicBezTo>
                    <a:pt x="451" y="405"/>
                    <a:pt x="451" y="405"/>
                    <a:pt x="451" y="405"/>
                  </a:cubicBezTo>
                  <a:cubicBezTo>
                    <a:pt x="431" y="416"/>
                    <a:pt x="431" y="416"/>
                    <a:pt x="431" y="416"/>
                  </a:cubicBezTo>
                  <a:cubicBezTo>
                    <a:pt x="461" y="464"/>
                    <a:pt x="461" y="464"/>
                    <a:pt x="461" y="464"/>
                  </a:cubicBezTo>
                  <a:lnTo>
                    <a:pt x="480" y="452"/>
                  </a:lnTo>
                  <a:close/>
                  <a:moveTo>
                    <a:pt x="371" y="437"/>
                  </a:moveTo>
                  <a:lnTo>
                    <a:pt x="371" y="437"/>
                  </a:lnTo>
                  <a:cubicBezTo>
                    <a:pt x="357" y="437"/>
                    <a:pt x="342" y="435"/>
                    <a:pt x="328" y="432"/>
                  </a:cubicBezTo>
                  <a:cubicBezTo>
                    <a:pt x="248" y="408"/>
                    <a:pt x="201" y="324"/>
                    <a:pt x="225" y="244"/>
                  </a:cubicBezTo>
                  <a:cubicBezTo>
                    <a:pt x="248" y="164"/>
                    <a:pt x="333" y="118"/>
                    <a:pt x="413" y="141"/>
                  </a:cubicBezTo>
                  <a:cubicBezTo>
                    <a:pt x="451" y="152"/>
                    <a:pt x="484" y="177"/>
                    <a:pt x="503" y="213"/>
                  </a:cubicBezTo>
                  <a:cubicBezTo>
                    <a:pt x="523" y="249"/>
                    <a:pt x="527" y="289"/>
                    <a:pt x="516" y="328"/>
                  </a:cubicBezTo>
                  <a:cubicBezTo>
                    <a:pt x="504" y="368"/>
                    <a:pt x="479" y="399"/>
                    <a:pt x="444" y="419"/>
                  </a:cubicBezTo>
                  <a:cubicBezTo>
                    <a:pt x="421" y="431"/>
                    <a:pt x="396" y="437"/>
                    <a:pt x="371" y="437"/>
                  </a:cubicBezTo>
                  <a:close/>
                  <a:moveTo>
                    <a:pt x="370" y="158"/>
                  </a:moveTo>
                  <a:lnTo>
                    <a:pt x="370" y="158"/>
                  </a:lnTo>
                  <a:cubicBezTo>
                    <a:pt x="315" y="158"/>
                    <a:pt x="264" y="195"/>
                    <a:pt x="247" y="250"/>
                  </a:cubicBezTo>
                  <a:cubicBezTo>
                    <a:pt x="227" y="319"/>
                    <a:pt x="267" y="389"/>
                    <a:pt x="335" y="409"/>
                  </a:cubicBezTo>
                  <a:cubicBezTo>
                    <a:pt x="368" y="419"/>
                    <a:pt x="402" y="414"/>
                    <a:pt x="433" y="399"/>
                  </a:cubicBezTo>
                  <a:cubicBezTo>
                    <a:pt x="463" y="382"/>
                    <a:pt x="485" y="355"/>
                    <a:pt x="494" y="322"/>
                  </a:cubicBezTo>
                  <a:cubicBezTo>
                    <a:pt x="503" y="288"/>
                    <a:pt x="499" y="254"/>
                    <a:pt x="482" y="224"/>
                  </a:cubicBezTo>
                  <a:cubicBezTo>
                    <a:pt x="466" y="195"/>
                    <a:pt x="439" y="173"/>
                    <a:pt x="406" y="162"/>
                  </a:cubicBezTo>
                  <a:cubicBezTo>
                    <a:pt x="394" y="159"/>
                    <a:pt x="383" y="158"/>
                    <a:pt x="370" y="158"/>
                  </a:cubicBezTo>
                  <a:close/>
                  <a:moveTo>
                    <a:pt x="272" y="401"/>
                  </a:moveTo>
                  <a:lnTo>
                    <a:pt x="272" y="401"/>
                  </a:lnTo>
                  <a:cubicBezTo>
                    <a:pt x="274" y="403"/>
                    <a:pt x="277" y="405"/>
                    <a:pt x="279" y="407"/>
                  </a:cubicBezTo>
                  <a:cubicBezTo>
                    <a:pt x="277" y="405"/>
                    <a:pt x="274" y="403"/>
                    <a:pt x="272" y="401"/>
                  </a:cubicBezTo>
                  <a:close/>
                  <a:moveTo>
                    <a:pt x="249" y="376"/>
                  </a:moveTo>
                  <a:lnTo>
                    <a:pt x="249" y="376"/>
                  </a:lnTo>
                  <a:cubicBezTo>
                    <a:pt x="252" y="380"/>
                    <a:pt x="256" y="383"/>
                    <a:pt x="259" y="387"/>
                  </a:cubicBezTo>
                  <a:cubicBezTo>
                    <a:pt x="254" y="383"/>
                    <a:pt x="252" y="380"/>
                    <a:pt x="249" y="376"/>
                  </a:cubicBezTo>
                  <a:close/>
                  <a:moveTo>
                    <a:pt x="303" y="422"/>
                  </a:moveTo>
                  <a:lnTo>
                    <a:pt x="303" y="422"/>
                  </a:lnTo>
                  <a:cubicBezTo>
                    <a:pt x="301" y="421"/>
                    <a:pt x="298" y="419"/>
                    <a:pt x="296" y="418"/>
                  </a:cubicBezTo>
                  <a:cubicBezTo>
                    <a:pt x="298" y="419"/>
                    <a:pt x="301" y="421"/>
                    <a:pt x="303" y="422"/>
                  </a:cubicBezTo>
                  <a:close/>
                  <a:moveTo>
                    <a:pt x="306" y="150"/>
                  </a:moveTo>
                  <a:lnTo>
                    <a:pt x="306" y="150"/>
                  </a:lnTo>
                  <a:cubicBezTo>
                    <a:pt x="274" y="165"/>
                    <a:pt x="247" y="191"/>
                    <a:pt x="233" y="225"/>
                  </a:cubicBezTo>
                  <a:lnTo>
                    <a:pt x="233" y="225"/>
                  </a:lnTo>
                  <a:cubicBezTo>
                    <a:pt x="247" y="191"/>
                    <a:pt x="274" y="165"/>
                    <a:pt x="306" y="150"/>
                  </a:cubicBezTo>
                  <a:close/>
                  <a:moveTo>
                    <a:pt x="223" y="319"/>
                  </a:moveTo>
                  <a:lnTo>
                    <a:pt x="223" y="319"/>
                  </a:lnTo>
                  <a:lnTo>
                    <a:pt x="223" y="319"/>
                  </a:lnTo>
                  <a:cubicBezTo>
                    <a:pt x="227" y="337"/>
                    <a:pt x="235" y="354"/>
                    <a:pt x="245" y="370"/>
                  </a:cubicBezTo>
                  <a:cubicBezTo>
                    <a:pt x="235" y="354"/>
                    <a:pt x="227" y="337"/>
                    <a:pt x="223" y="319"/>
                  </a:cubicBezTo>
                  <a:close/>
                  <a:moveTo>
                    <a:pt x="220" y="297"/>
                  </a:moveTo>
                  <a:lnTo>
                    <a:pt x="220" y="297"/>
                  </a:lnTo>
                  <a:cubicBezTo>
                    <a:pt x="219" y="280"/>
                    <a:pt x="220" y="263"/>
                    <a:pt x="224" y="246"/>
                  </a:cubicBezTo>
                  <a:cubicBezTo>
                    <a:pt x="220" y="263"/>
                    <a:pt x="219" y="280"/>
                    <a:pt x="220" y="297"/>
                  </a:cubicBezTo>
                  <a:close/>
                  <a:moveTo>
                    <a:pt x="328" y="141"/>
                  </a:moveTo>
                  <a:lnTo>
                    <a:pt x="328" y="141"/>
                  </a:lnTo>
                  <a:cubicBezTo>
                    <a:pt x="322" y="143"/>
                    <a:pt x="315" y="146"/>
                    <a:pt x="308" y="149"/>
                  </a:cubicBezTo>
                  <a:cubicBezTo>
                    <a:pt x="315" y="146"/>
                    <a:pt x="322" y="143"/>
                    <a:pt x="328" y="141"/>
                  </a:cubicBezTo>
                  <a:close/>
                  <a:moveTo>
                    <a:pt x="388" y="135"/>
                  </a:moveTo>
                  <a:lnTo>
                    <a:pt x="388" y="135"/>
                  </a:lnTo>
                  <a:cubicBezTo>
                    <a:pt x="396" y="136"/>
                    <a:pt x="404" y="139"/>
                    <a:pt x="413" y="141"/>
                  </a:cubicBezTo>
                  <a:cubicBezTo>
                    <a:pt x="404" y="139"/>
                    <a:pt x="396" y="136"/>
                    <a:pt x="388" y="135"/>
                  </a:cubicBezTo>
                  <a:close/>
                  <a:moveTo>
                    <a:pt x="402" y="434"/>
                  </a:moveTo>
                  <a:lnTo>
                    <a:pt x="402" y="434"/>
                  </a:lnTo>
                  <a:cubicBezTo>
                    <a:pt x="392" y="436"/>
                    <a:pt x="381" y="437"/>
                    <a:pt x="371" y="437"/>
                  </a:cubicBezTo>
                  <a:cubicBezTo>
                    <a:pt x="381" y="437"/>
                    <a:pt x="392" y="436"/>
                    <a:pt x="402" y="434"/>
                  </a:cubicBezTo>
                  <a:close/>
                  <a:moveTo>
                    <a:pt x="371" y="461"/>
                  </a:moveTo>
                  <a:lnTo>
                    <a:pt x="371" y="461"/>
                  </a:lnTo>
                  <a:cubicBezTo>
                    <a:pt x="354" y="461"/>
                    <a:pt x="338" y="458"/>
                    <a:pt x="322" y="454"/>
                  </a:cubicBezTo>
                  <a:cubicBezTo>
                    <a:pt x="286" y="444"/>
                    <a:pt x="254" y="422"/>
                    <a:pt x="232" y="392"/>
                  </a:cubicBezTo>
                  <a:cubicBezTo>
                    <a:pt x="232" y="392"/>
                    <a:pt x="232" y="392"/>
                    <a:pt x="231" y="392"/>
                  </a:cubicBezTo>
                  <a:cubicBezTo>
                    <a:pt x="85" y="392"/>
                    <a:pt x="85" y="392"/>
                    <a:pt x="85" y="392"/>
                  </a:cubicBezTo>
                  <a:lnTo>
                    <a:pt x="85" y="392"/>
                  </a:lnTo>
                  <a:cubicBezTo>
                    <a:pt x="80" y="392"/>
                    <a:pt x="75" y="387"/>
                    <a:pt x="75" y="381"/>
                  </a:cubicBezTo>
                  <a:cubicBezTo>
                    <a:pt x="75" y="375"/>
                    <a:pt x="80" y="371"/>
                    <a:pt x="85" y="371"/>
                  </a:cubicBezTo>
                  <a:cubicBezTo>
                    <a:pt x="217" y="370"/>
                    <a:pt x="217" y="370"/>
                    <a:pt x="217" y="370"/>
                  </a:cubicBezTo>
                  <a:cubicBezTo>
                    <a:pt x="209" y="354"/>
                    <a:pt x="202" y="336"/>
                    <a:pt x="199" y="319"/>
                  </a:cubicBezTo>
                  <a:cubicBezTo>
                    <a:pt x="85" y="319"/>
                    <a:pt x="85" y="319"/>
                    <a:pt x="85" y="319"/>
                  </a:cubicBezTo>
                  <a:lnTo>
                    <a:pt x="85" y="319"/>
                  </a:lnTo>
                  <a:cubicBezTo>
                    <a:pt x="80" y="319"/>
                    <a:pt x="75" y="314"/>
                    <a:pt x="75" y="308"/>
                  </a:cubicBezTo>
                  <a:cubicBezTo>
                    <a:pt x="75" y="302"/>
                    <a:pt x="80" y="298"/>
                    <a:pt x="85" y="298"/>
                  </a:cubicBezTo>
                  <a:cubicBezTo>
                    <a:pt x="196" y="297"/>
                    <a:pt x="196" y="297"/>
                    <a:pt x="196" y="297"/>
                  </a:cubicBezTo>
                  <a:cubicBezTo>
                    <a:pt x="195" y="280"/>
                    <a:pt x="197" y="262"/>
                    <a:pt x="201" y="246"/>
                  </a:cubicBezTo>
                  <a:cubicBezTo>
                    <a:pt x="85" y="246"/>
                    <a:pt x="85" y="246"/>
                    <a:pt x="85" y="246"/>
                  </a:cubicBezTo>
                  <a:lnTo>
                    <a:pt x="85" y="246"/>
                  </a:lnTo>
                  <a:cubicBezTo>
                    <a:pt x="80" y="246"/>
                    <a:pt x="75" y="242"/>
                    <a:pt x="75" y="235"/>
                  </a:cubicBezTo>
                  <a:cubicBezTo>
                    <a:pt x="75" y="229"/>
                    <a:pt x="80" y="225"/>
                    <a:pt x="85" y="225"/>
                  </a:cubicBezTo>
                  <a:cubicBezTo>
                    <a:pt x="208" y="224"/>
                    <a:pt x="208" y="224"/>
                    <a:pt x="208" y="224"/>
                  </a:cubicBezTo>
                  <a:cubicBezTo>
                    <a:pt x="233" y="157"/>
                    <a:pt x="298" y="111"/>
                    <a:pt x="370" y="111"/>
                  </a:cubicBezTo>
                  <a:cubicBezTo>
                    <a:pt x="387" y="111"/>
                    <a:pt x="403" y="114"/>
                    <a:pt x="419" y="118"/>
                  </a:cubicBezTo>
                  <a:cubicBezTo>
                    <a:pt x="424" y="120"/>
                    <a:pt x="429" y="122"/>
                    <a:pt x="435" y="124"/>
                  </a:cubicBezTo>
                  <a:cubicBezTo>
                    <a:pt x="435" y="10"/>
                    <a:pt x="435" y="10"/>
                    <a:pt x="435" y="10"/>
                  </a:cubicBezTo>
                  <a:cubicBezTo>
                    <a:pt x="435" y="4"/>
                    <a:pt x="430" y="0"/>
                    <a:pt x="425" y="0"/>
                  </a:cubicBezTo>
                  <a:cubicBezTo>
                    <a:pt x="161" y="0"/>
                    <a:pt x="161" y="0"/>
                    <a:pt x="161" y="0"/>
                  </a:cubicBezTo>
                  <a:cubicBezTo>
                    <a:pt x="161" y="171"/>
                    <a:pt x="161" y="171"/>
                    <a:pt x="161" y="171"/>
                  </a:cubicBezTo>
                  <a:cubicBezTo>
                    <a:pt x="161" y="177"/>
                    <a:pt x="156" y="182"/>
                    <a:pt x="150" y="182"/>
                  </a:cubicBezTo>
                  <a:cubicBezTo>
                    <a:pt x="0" y="182"/>
                    <a:pt x="0" y="182"/>
                    <a:pt x="0" y="182"/>
                  </a:cubicBezTo>
                  <a:cubicBezTo>
                    <a:pt x="0" y="587"/>
                    <a:pt x="0" y="587"/>
                    <a:pt x="0" y="587"/>
                  </a:cubicBezTo>
                  <a:cubicBezTo>
                    <a:pt x="0" y="593"/>
                    <a:pt x="5" y="599"/>
                    <a:pt x="10" y="599"/>
                  </a:cubicBezTo>
                  <a:cubicBezTo>
                    <a:pt x="425" y="599"/>
                    <a:pt x="425" y="599"/>
                    <a:pt x="425" y="599"/>
                  </a:cubicBezTo>
                  <a:cubicBezTo>
                    <a:pt x="430" y="599"/>
                    <a:pt x="435" y="593"/>
                    <a:pt x="435" y="587"/>
                  </a:cubicBezTo>
                  <a:cubicBezTo>
                    <a:pt x="435" y="449"/>
                    <a:pt x="435" y="449"/>
                    <a:pt x="435" y="449"/>
                  </a:cubicBezTo>
                  <a:cubicBezTo>
                    <a:pt x="414" y="457"/>
                    <a:pt x="393" y="461"/>
                    <a:pt x="371" y="461"/>
                  </a:cubicBezTo>
                  <a:close/>
                  <a:moveTo>
                    <a:pt x="370" y="134"/>
                  </a:moveTo>
                  <a:lnTo>
                    <a:pt x="370" y="134"/>
                  </a:lnTo>
                  <a:cubicBezTo>
                    <a:pt x="368" y="134"/>
                    <a:pt x="365" y="135"/>
                    <a:pt x="363" y="135"/>
                  </a:cubicBezTo>
                  <a:cubicBezTo>
                    <a:pt x="369" y="134"/>
                    <a:pt x="374" y="134"/>
                    <a:pt x="380" y="135"/>
                  </a:cubicBezTo>
                  <a:cubicBezTo>
                    <a:pt x="377" y="135"/>
                    <a:pt x="374" y="134"/>
                    <a:pt x="370" y="134"/>
                  </a:cubicBezTo>
                  <a:close/>
                  <a:moveTo>
                    <a:pt x="403" y="434"/>
                  </a:moveTo>
                  <a:lnTo>
                    <a:pt x="403" y="434"/>
                  </a:lnTo>
                  <a:cubicBezTo>
                    <a:pt x="415" y="431"/>
                    <a:pt x="424" y="428"/>
                    <a:pt x="435" y="423"/>
                  </a:cubicBezTo>
                  <a:cubicBezTo>
                    <a:pt x="424" y="428"/>
                    <a:pt x="415" y="431"/>
                    <a:pt x="403" y="434"/>
                  </a:cubicBezTo>
                  <a:close/>
                  <a:moveTo>
                    <a:pt x="336" y="140"/>
                  </a:moveTo>
                  <a:lnTo>
                    <a:pt x="336" y="140"/>
                  </a:lnTo>
                  <a:cubicBezTo>
                    <a:pt x="342" y="137"/>
                    <a:pt x="347" y="136"/>
                    <a:pt x="353" y="136"/>
                  </a:cubicBezTo>
                  <a:cubicBezTo>
                    <a:pt x="347" y="136"/>
                    <a:pt x="342" y="137"/>
                    <a:pt x="336" y="140"/>
                  </a:cubicBezTo>
                  <a:close/>
                </a:path>
              </a:pathLst>
            </a:custGeom>
            <a:solidFill>
              <a:schemeClr val="bg1"/>
            </a:solidFill>
            <a:ln>
              <a:noFill/>
            </a:ln>
            <a:effectLst/>
          </p:spPr>
          <p:txBody>
            <a:bodyPr wrap="none" anchor="ctr"/>
            <a:lstStyle/>
            <a:p>
              <a:endParaRPr lang="en-US"/>
            </a:p>
          </p:txBody>
        </p:sp>
      </p:grpSp>
      <p:sp>
        <p:nvSpPr>
          <p:cNvPr id="11" name="Rounded Rectangle 10"/>
          <p:cNvSpPr/>
          <p:nvPr/>
        </p:nvSpPr>
        <p:spPr>
          <a:xfrm>
            <a:off x="4980008" y="2496922"/>
            <a:ext cx="1677513" cy="163082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t>Master/initiator</a:t>
            </a:r>
          </a:p>
          <a:p>
            <a:pPr algn="ctr"/>
            <a:endParaRPr lang="en-US" sz="1200" b="1" dirty="0"/>
          </a:p>
          <a:p>
            <a:pPr marL="171450" indent="-171450">
              <a:buFont typeface="Wingdings" charset="2"/>
              <a:buChar char="ü"/>
            </a:pPr>
            <a:r>
              <a:rPr lang="en-US" sz="1200" dirty="0"/>
              <a:t>Setup</a:t>
            </a:r>
          </a:p>
          <a:p>
            <a:pPr marL="171450" indent="-171450">
              <a:buFont typeface="Wingdings" charset="2"/>
              <a:buChar char="ü"/>
            </a:pPr>
            <a:r>
              <a:rPr lang="en-US" sz="1200" dirty="0"/>
              <a:t>Create blobs</a:t>
            </a:r>
          </a:p>
          <a:p>
            <a:pPr marL="171450" indent="-171450">
              <a:buFont typeface="Wingdings" charset="2"/>
              <a:buChar char="ü"/>
            </a:pPr>
            <a:r>
              <a:rPr lang="en-US" sz="1200" dirty="0"/>
              <a:t>Control iterations</a:t>
            </a:r>
          </a:p>
          <a:p>
            <a:pPr marL="171450" indent="-171450">
              <a:buFont typeface="Wingdings" charset="2"/>
              <a:buChar char="ü"/>
            </a:pPr>
            <a:r>
              <a:rPr lang="en-US" sz="1200" dirty="0"/>
              <a:t>Invoke </a:t>
            </a:r>
            <a:r>
              <a:rPr lang="en-US" sz="1200" dirty="0" err="1"/>
              <a:t>Udx</a:t>
            </a:r>
            <a:endParaRPr lang="en-US" sz="1200" dirty="0"/>
          </a:p>
          <a:p>
            <a:pPr marL="171450" indent="-171450">
              <a:buFont typeface="Wingdings" charset="2"/>
              <a:buChar char="ü"/>
            </a:pPr>
            <a:r>
              <a:rPr lang="en-US" sz="1200" dirty="0"/>
              <a:t>Summarize model</a:t>
            </a:r>
          </a:p>
        </p:txBody>
      </p:sp>
      <p:sp>
        <p:nvSpPr>
          <p:cNvPr id="47" name="Rounded Rectangle 46"/>
          <p:cNvSpPr/>
          <p:nvPr/>
        </p:nvSpPr>
        <p:spPr>
          <a:xfrm>
            <a:off x="6901318" y="24933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t>Worker</a:t>
            </a:r>
          </a:p>
          <a:p>
            <a:pPr algn="ctr"/>
            <a:endParaRPr lang="en-US" sz="1200" b="1" dirty="0"/>
          </a:p>
        </p:txBody>
      </p:sp>
      <p:sp>
        <p:nvSpPr>
          <p:cNvPr id="13" name="Rectangle 12"/>
          <p:cNvSpPr/>
          <p:nvPr/>
        </p:nvSpPr>
        <p:spPr>
          <a:xfrm>
            <a:off x="7160410" y="2975655"/>
            <a:ext cx="668890" cy="423465"/>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UDx</a:t>
            </a:r>
            <a:endParaRPr lang="en-US" dirty="0">
              <a:solidFill>
                <a:schemeClr val="bg1"/>
              </a:solidFill>
            </a:endParaRPr>
          </a:p>
        </p:txBody>
      </p:sp>
      <p:sp>
        <p:nvSpPr>
          <p:cNvPr id="14" name="Rounded Rectangle 13"/>
          <p:cNvSpPr/>
          <p:nvPr/>
        </p:nvSpPr>
        <p:spPr>
          <a:xfrm>
            <a:off x="7160504"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7394271"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7628038"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3" idx="2"/>
            <a:endCxn id="14" idx="0"/>
          </p:cNvCxnSpPr>
          <p:nvPr/>
        </p:nvCxnSpPr>
        <p:spPr>
          <a:xfrm flipH="1">
            <a:off x="7261088" y="3399120"/>
            <a:ext cx="233767"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3" idx="2"/>
            <a:endCxn id="48" idx="0"/>
          </p:cNvCxnSpPr>
          <p:nvPr/>
        </p:nvCxnSpPr>
        <p:spPr>
          <a:xfrm>
            <a:off x="7494855" y="3399120"/>
            <a:ext cx="0"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3" idx="2"/>
            <a:endCxn id="49" idx="0"/>
          </p:cNvCxnSpPr>
          <p:nvPr/>
        </p:nvCxnSpPr>
        <p:spPr>
          <a:xfrm>
            <a:off x="7494855" y="3399120"/>
            <a:ext cx="233767"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91574" y="3488591"/>
            <a:ext cx="635892" cy="318100"/>
          </a:xfrm>
          <a:prstGeom prst="rect">
            <a:avLst/>
          </a:prstGeom>
        </p:spPr>
        <p:txBody>
          <a:bodyPr vert="horz" wrap="square" lIns="91440" tIns="45720" rIns="91440" bIns="45720" rtlCol="0" anchor="t" anchorCtr="0">
            <a:spAutoFit/>
          </a:bodyPr>
          <a:lstStyle/>
          <a:p>
            <a:pPr algn="ctr"/>
            <a:r>
              <a:rPr lang="en-US" sz="1467" dirty="0">
                <a:solidFill>
                  <a:schemeClr val="bg1"/>
                </a:solidFill>
                <a:latin typeface="+mn-lt"/>
                <a:ea typeface="Roboto Light" charset="0"/>
                <a:cs typeface="Roboto Light" charset="0"/>
              </a:rPr>
              <a:t>blobs</a:t>
            </a:r>
          </a:p>
        </p:txBody>
      </p:sp>
      <p:sp>
        <p:nvSpPr>
          <p:cNvPr id="52" name="TextBox 51"/>
          <p:cNvSpPr txBox="1"/>
          <p:nvPr/>
        </p:nvSpPr>
        <p:spPr>
          <a:xfrm>
            <a:off x="7896980" y="2971919"/>
            <a:ext cx="894937" cy="738664"/>
          </a:xfrm>
          <a:prstGeom prst="rect">
            <a:avLst/>
          </a:prstGeom>
        </p:spPr>
        <p:txBody>
          <a:bodyPr vert="horz" wrap="square" lIns="91440" tIns="45720" rIns="91440" bIns="45720" rtlCol="0" anchor="t" anchorCtr="0">
            <a:spAutoFit/>
          </a:bodyPr>
          <a:lstStyle/>
          <a:p>
            <a:pPr algn="ctr"/>
            <a:r>
              <a:rPr lang="en-US" sz="1400" dirty="0">
                <a:solidFill>
                  <a:schemeClr val="bg1"/>
                </a:solidFill>
                <a:latin typeface="+mn-lt"/>
                <a:ea typeface="Roboto Light" charset="0"/>
                <a:cs typeface="Roboto Light" charset="0"/>
              </a:rPr>
              <a:t>SQL execution engine</a:t>
            </a:r>
          </a:p>
        </p:txBody>
      </p:sp>
      <p:sp>
        <p:nvSpPr>
          <p:cNvPr id="29" name="Rectangle 28"/>
          <p:cNvSpPr/>
          <p:nvPr/>
        </p:nvSpPr>
        <p:spPr>
          <a:xfrm>
            <a:off x="7040347" y="2851973"/>
            <a:ext cx="1704287" cy="1015147"/>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nip Single Corner Rectangle 52"/>
          <p:cNvSpPr/>
          <p:nvPr/>
        </p:nvSpPr>
        <p:spPr>
          <a:xfrm>
            <a:off x="7109432" y="4048794"/>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nip Single Corner Rectangle 53"/>
          <p:cNvSpPr/>
          <p:nvPr/>
        </p:nvSpPr>
        <p:spPr>
          <a:xfrm>
            <a:off x="7178152" y="4100653"/>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nip Single Corner Rectangle 54"/>
          <p:cNvSpPr/>
          <p:nvPr/>
        </p:nvSpPr>
        <p:spPr>
          <a:xfrm>
            <a:off x="7247069" y="4151803"/>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800" dirty="0"/>
              <a:t>Models</a:t>
            </a:r>
          </a:p>
          <a:p>
            <a:pPr algn="ctr"/>
            <a:r>
              <a:rPr lang="en-US" sz="800" dirty="0"/>
              <a:t>on DFS</a:t>
            </a:r>
          </a:p>
        </p:txBody>
      </p:sp>
      <p:sp>
        <p:nvSpPr>
          <p:cNvPr id="56" name="Rectangle 55"/>
          <p:cNvSpPr/>
          <p:nvPr/>
        </p:nvSpPr>
        <p:spPr>
          <a:xfrm>
            <a:off x="7969718" y="4071830"/>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8180979" y="4070727"/>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392240" y="4070727"/>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7849697" y="4031714"/>
            <a:ext cx="894937" cy="523220"/>
          </a:xfrm>
          <a:prstGeom prst="rect">
            <a:avLst/>
          </a:prstGeom>
        </p:spPr>
        <p:txBody>
          <a:bodyPr vert="horz" wrap="square" lIns="91440" tIns="45720" rIns="91440" bIns="45720" rtlCol="0" anchor="t" anchorCtr="0">
            <a:spAutoFit/>
          </a:bodyPr>
          <a:lstStyle/>
          <a:p>
            <a:pPr algn="ctr"/>
            <a:r>
              <a:rPr lang="en-US" sz="1400" dirty="0">
                <a:solidFill>
                  <a:schemeClr val="bg1"/>
                </a:solidFill>
                <a:ea typeface="Roboto Light" charset="0"/>
                <a:cs typeface="Roboto Light" charset="0"/>
              </a:rPr>
              <a:t>c</a:t>
            </a:r>
            <a:r>
              <a:rPr lang="en-US" sz="1400">
                <a:solidFill>
                  <a:schemeClr val="bg1"/>
                </a:solidFill>
                <a:latin typeface="+mn-lt"/>
                <a:ea typeface="Roboto Light" charset="0"/>
                <a:cs typeface="Roboto Light" charset="0"/>
              </a:rPr>
              <a:t>olumn</a:t>
            </a:r>
            <a:endParaRPr lang="en-US" sz="1400" dirty="0">
              <a:solidFill>
                <a:schemeClr val="bg1"/>
              </a:solidFill>
              <a:latin typeface="+mn-lt"/>
              <a:ea typeface="Roboto Light" charset="0"/>
              <a:cs typeface="Roboto Light" charset="0"/>
            </a:endParaRPr>
          </a:p>
          <a:p>
            <a:pPr algn="ctr"/>
            <a:r>
              <a:rPr lang="en-US" sz="1400" dirty="0">
                <a:solidFill>
                  <a:schemeClr val="bg1"/>
                </a:solidFill>
                <a:ea typeface="Roboto Light" charset="0"/>
                <a:cs typeface="Roboto Light" charset="0"/>
              </a:rPr>
              <a:t>store</a:t>
            </a:r>
            <a:endParaRPr lang="en-US" sz="1400" dirty="0">
              <a:solidFill>
                <a:schemeClr val="bg1"/>
              </a:solidFill>
              <a:latin typeface="+mn-lt"/>
              <a:ea typeface="Roboto Light" charset="0"/>
              <a:cs typeface="Roboto Light" charset="0"/>
            </a:endParaRPr>
          </a:p>
        </p:txBody>
      </p:sp>
      <p:cxnSp>
        <p:nvCxnSpPr>
          <p:cNvPr id="61" name="Straight Connector 60"/>
          <p:cNvCxnSpPr>
            <a:stCxn id="29" idx="2"/>
            <a:endCxn id="53" idx="3"/>
          </p:cNvCxnSpPr>
          <p:nvPr/>
        </p:nvCxnSpPr>
        <p:spPr>
          <a:xfrm flipH="1">
            <a:off x="7310495" y="3867120"/>
            <a:ext cx="581996" cy="18167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9" idx="2"/>
            <a:endCxn id="57" idx="0"/>
          </p:cNvCxnSpPr>
          <p:nvPr/>
        </p:nvCxnSpPr>
        <p:spPr>
          <a:xfrm>
            <a:off x="7892491" y="3867120"/>
            <a:ext cx="374163" cy="20360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120548" y="2935691"/>
            <a:ext cx="1392238" cy="1015147"/>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stCxn id="66" idx="3"/>
            <a:endCxn id="29" idx="1"/>
          </p:cNvCxnSpPr>
          <p:nvPr/>
        </p:nvCxnSpPr>
        <p:spPr>
          <a:xfrm flipV="1">
            <a:off x="6512786" y="3359547"/>
            <a:ext cx="527561" cy="8371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5938" y="1166957"/>
            <a:ext cx="8082245" cy="1200329"/>
          </a:xfrm>
          <a:prstGeom prst="rect">
            <a:avLst/>
          </a:prstGeom>
          <a:noFill/>
        </p:spPr>
        <p:txBody>
          <a:bodyPr wrap="square" rtlCol="0">
            <a:spAutoFit/>
          </a:bodyPr>
          <a:lstStyle/>
          <a:p>
            <a:r>
              <a:rPr lang="en-US" dirty="0"/>
              <a:t>Initial data exploration will be performed using a couple different platforms.  The data is stored in a distributed data platform called Vertica Analytics Database.  From </a:t>
            </a:r>
            <a:r>
              <a:rPr lang="en-US" dirty="0" err="1"/>
              <a:t>Jupyter</a:t>
            </a:r>
            <a:r>
              <a:rPr lang="en-US" dirty="0"/>
              <a:t> Notebooks client we will interface with the machine learning interface that Vertica provides via a library.</a:t>
            </a:r>
          </a:p>
        </p:txBody>
      </p:sp>
    </p:spTree>
    <p:extLst>
      <p:ext uri="{BB962C8B-B14F-4D97-AF65-F5344CB8AC3E}">
        <p14:creationId xmlns:p14="http://schemas.microsoft.com/office/powerpoint/2010/main" val="17403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Data Details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26</a:t>
            </a:fld>
            <a:endParaRPr lang="en-US" noProof="0" dirty="0"/>
          </a:p>
        </p:txBody>
      </p:sp>
      <p:pic>
        <p:nvPicPr>
          <p:cNvPr id="4" name="Picture 3"/>
          <p:cNvPicPr>
            <a:picLocks noChangeAspect="1"/>
          </p:cNvPicPr>
          <p:nvPr/>
        </p:nvPicPr>
        <p:blipFill>
          <a:blip r:embed="rId2"/>
          <a:stretch>
            <a:fillRect/>
          </a:stretch>
        </p:blipFill>
        <p:spPr>
          <a:xfrm>
            <a:off x="5437962" y="2039907"/>
            <a:ext cx="6529752" cy="4112226"/>
          </a:xfrm>
          <a:prstGeom prst="rect">
            <a:avLst/>
          </a:prstGeom>
        </p:spPr>
      </p:pic>
      <p:sp>
        <p:nvSpPr>
          <p:cNvPr id="5" name="TextBox 4"/>
          <p:cNvSpPr txBox="1"/>
          <p:nvPr/>
        </p:nvSpPr>
        <p:spPr>
          <a:xfrm>
            <a:off x="759125" y="1377426"/>
            <a:ext cx="4494363" cy="5078313"/>
          </a:xfrm>
          <a:prstGeom prst="rect">
            <a:avLst/>
          </a:prstGeom>
          <a:noFill/>
        </p:spPr>
        <p:txBody>
          <a:bodyPr wrap="square" rtlCol="0">
            <a:spAutoFit/>
          </a:bodyPr>
          <a:lstStyle/>
          <a:p>
            <a:r>
              <a:rPr lang="en-US" dirty="0"/>
              <a:t>The library abstracts and streams data science functionality to manipulate large data sets stored in Vertica by taking advantage of what Vertica is known for – speed and built-in analytics and machine learning capabilities.</a:t>
            </a:r>
          </a:p>
          <a:p>
            <a:endParaRPr lang="en-US" dirty="0"/>
          </a:p>
          <a:p>
            <a:r>
              <a:rPr lang="en-US" dirty="0"/>
              <a:t>From data preparation to model scoring and deployment, Vertica supports the entire machine learning process. Users can prepare data with functions for normalization, outlier detection, sampling, imbalanced data processing, missing value imputation and more. Machine learning models can be created, trained and tested on massive data sets, and then evaluated with model-level statistics such as ROC tables and confusion matrices.</a:t>
            </a:r>
          </a:p>
          <a:p>
            <a:endParaRPr lang="en-US" dirty="0"/>
          </a:p>
        </p:txBody>
      </p:sp>
      <p:sp>
        <p:nvSpPr>
          <p:cNvPr id="6" name="TextBox 5"/>
          <p:cNvSpPr txBox="1"/>
          <p:nvPr/>
        </p:nvSpPr>
        <p:spPr>
          <a:xfrm>
            <a:off x="5564038" y="405442"/>
            <a:ext cx="6262777" cy="1477328"/>
          </a:xfrm>
          <a:prstGeom prst="rect">
            <a:avLst/>
          </a:prstGeom>
          <a:noFill/>
        </p:spPr>
        <p:txBody>
          <a:bodyPr wrap="square" rtlCol="0">
            <a:spAutoFit/>
          </a:bodyPr>
          <a:lstStyle/>
          <a:p>
            <a:r>
              <a:rPr lang="en-US" dirty="0"/>
              <a:t>Using the Vertica Analytics Platform to support the machine learning and exploratory data process via a python interface.  The computation and fitting is done leveraging a massively parallelized environment with the results sent back to the </a:t>
            </a:r>
            <a:r>
              <a:rPr lang="en-US" dirty="0" err="1"/>
              <a:t>Jupyter</a:t>
            </a:r>
            <a:r>
              <a:rPr lang="en-US" dirty="0"/>
              <a:t> Notebook.</a:t>
            </a:r>
          </a:p>
        </p:txBody>
      </p:sp>
    </p:spTree>
    <p:extLst>
      <p:ext uri="{BB962C8B-B14F-4D97-AF65-F5344CB8AC3E}">
        <p14:creationId xmlns:p14="http://schemas.microsoft.com/office/powerpoint/2010/main" val="1587687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64652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Visual of the Data set</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28</a:t>
            </a:fld>
            <a:endParaRPr lang="en-US" noProof="0" dirty="0"/>
          </a:p>
        </p:txBody>
      </p:sp>
      <p:pic>
        <p:nvPicPr>
          <p:cNvPr id="5" name="Picture 4"/>
          <p:cNvPicPr>
            <a:picLocks noChangeAspect="1"/>
          </p:cNvPicPr>
          <p:nvPr/>
        </p:nvPicPr>
        <p:blipFill>
          <a:blip r:embed="rId2"/>
          <a:stretch>
            <a:fillRect/>
          </a:stretch>
        </p:blipFill>
        <p:spPr>
          <a:xfrm>
            <a:off x="5129856" y="1095555"/>
            <a:ext cx="6144868" cy="5547551"/>
          </a:xfrm>
          <a:prstGeom prst="rect">
            <a:avLst/>
          </a:prstGeom>
        </p:spPr>
      </p:pic>
      <p:pic>
        <p:nvPicPr>
          <p:cNvPr id="7" name="Picture 6"/>
          <p:cNvPicPr>
            <a:picLocks noChangeAspect="1"/>
          </p:cNvPicPr>
          <p:nvPr/>
        </p:nvPicPr>
        <p:blipFill>
          <a:blip r:embed="rId3"/>
          <a:stretch>
            <a:fillRect/>
          </a:stretch>
        </p:blipFill>
        <p:spPr>
          <a:xfrm>
            <a:off x="515938" y="3634271"/>
            <a:ext cx="4473328" cy="2522439"/>
          </a:xfrm>
          <a:prstGeom prst="rect">
            <a:avLst/>
          </a:prstGeom>
        </p:spPr>
      </p:pic>
      <p:sp>
        <p:nvSpPr>
          <p:cNvPr id="8" name="TextBox 7"/>
          <p:cNvSpPr txBox="1"/>
          <p:nvPr/>
        </p:nvSpPr>
        <p:spPr>
          <a:xfrm>
            <a:off x="426966" y="1733855"/>
            <a:ext cx="4613918" cy="1384995"/>
          </a:xfrm>
          <a:prstGeom prst="rect">
            <a:avLst/>
          </a:prstGeom>
          <a:noFill/>
        </p:spPr>
        <p:txBody>
          <a:bodyPr wrap="square" rtlCol="0">
            <a:spAutoFit/>
          </a:bodyPr>
          <a:lstStyle/>
          <a:p>
            <a:r>
              <a:rPr lang="en-US" sz="1400" dirty="0"/>
              <a:t>We examine the correlation between all the attributes as the first pass of analysis.  We can clearly see clusters of attributes that are highly correlated.  We quickly call the linear regression function and produce an initial model to examine the statistics.  We form a visual graph of the most important features seen below; </a:t>
            </a:r>
          </a:p>
        </p:txBody>
      </p:sp>
    </p:spTree>
    <p:extLst>
      <p:ext uri="{BB962C8B-B14F-4D97-AF65-F5344CB8AC3E}">
        <p14:creationId xmlns:p14="http://schemas.microsoft.com/office/powerpoint/2010/main" val="3329056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Linear regression and Feature Development</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29</a:t>
            </a:fld>
            <a:endParaRPr lang="en-US" noProof="0" dirty="0"/>
          </a:p>
        </p:txBody>
      </p:sp>
      <p:pic>
        <p:nvPicPr>
          <p:cNvPr id="5" name="Picture 4"/>
          <p:cNvPicPr>
            <a:picLocks noChangeAspect="1"/>
          </p:cNvPicPr>
          <p:nvPr/>
        </p:nvPicPr>
        <p:blipFill>
          <a:blip r:embed="rId2"/>
          <a:stretch>
            <a:fillRect/>
          </a:stretch>
        </p:blipFill>
        <p:spPr>
          <a:xfrm>
            <a:off x="4465014" y="1929045"/>
            <a:ext cx="7201524" cy="3764606"/>
          </a:xfrm>
          <a:prstGeom prst="rect">
            <a:avLst/>
          </a:prstGeom>
        </p:spPr>
      </p:pic>
      <p:sp>
        <p:nvSpPr>
          <p:cNvPr id="6" name="TextBox 5"/>
          <p:cNvSpPr txBox="1"/>
          <p:nvPr/>
        </p:nvSpPr>
        <p:spPr>
          <a:xfrm>
            <a:off x="741872" y="1166957"/>
            <a:ext cx="10748513" cy="923330"/>
          </a:xfrm>
          <a:prstGeom prst="rect">
            <a:avLst/>
          </a:prstGeom>
          <a:noFill/>
        </p:spPr>
        <p:txBody>
          <a:bodyPr wrap="square" rtlCol="0">
            <a:spAutoFit/>
          </a:bodyPr>
          <a:lstStyle/>
          <a:p>
            <a:r>
              <a:rPr lang="en-US" dirty="0"/>
              <a:t>The initial investigation will comprise of discovering a model to price the RBOB(gasoline) front month contract.  However, please note, </a:t>
            </a:r>
            <a:r>
              <a:rPr lang="en-US" dirty="0">
                <a:solidFill>
                  <a:srgbClr val="FF0000"/>
                </a:solidFill>
              </a:rPr>
              <a:t>the objective is not the accuracy or best fitting model, but the best strategy to monetize this information. </a:t>
            </a:r>
          </a:p>
        </p:txBody>
      </p:sp>
      <p:sp>
        <p:nvSpPr>
          <p:cNvPr id="7" name="TextBox 6"/>
          <p:cNvSpPr txBox="1"/>
          <p:nvPr/>
        </p:nvSpPr>
        <p:spPr>
          <a:xfrm>
            <a:off x="603849" y="2570672"/>
            <a:ext cx="3674853" cy="2031325"/>
          </a:xfrm>
          <a:prstGeom prst="rect">
            <a:avLst/>
          </a:prstGeom>
          <a:noFill/>
        </p:spPr>
        <p:txBody>
          <a:bodyPr wrap="square" rtlCol="0">
            <a:spAutoFit/>
          </a:bodyPr>
          <a:lstStyle/>
          <a:p>
            <a:r>
              <a:rPr lang="en-US" dirty="0"/>
              <a:t>Taking a look at the price action of the RBOB front month contract, we can see quite a few different patterns and perhaps linear regression might not be the best model, it is a good one to start with in determining next steps in the learning process.</a:t>
            </a:r>
          </a:p>
        </p:txBody>
      </p:sp>
    </p:spTree>
    <p:extLst>
      <p:ext uri="{BB962C8B-B14F-4D97-AF65-F5344CB8AC3E}">
        <p14:creationId xmlns:p14="http://schemas.microsoft.com/office/powerpoint/2010/main" val="151771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 The one most understand…</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7" name="TextBox 6"/>
          <p:cNvSpPr txBox="1"/>
          <p:nvPr/>
        </p:nvSpPr>
        <p:spPr>
          <a:xfrm>
            <a:off x="515938" y="1466491"/>
            <a:ext cx="11423020" cy="738664"/>
          </a:xfrm>
          <a:prstGeom prst="rect">
            <a:avLst/>
          </a:prstGeom>
          <a:noFill/>
        </p:spPr>
        <p:txBody>
          <a:bodyPr wrap="square" rtlCol="0">
            <a:spAutoFit/>
          </a:bodyPr>
          <a:lstStyle/>
          <a:p>
            <a:r>
              <a:rPr lang="en-US" sz="1400" dirty="0"/>
              <a:t>The most basic machine learning algorithm that can be implemented on this data is linear regression. The linear regression model returns an equation that determines the relationship between the independent variables and the dependent variable.  The equation for linear regression can be written as:</a:t>
            </a:r>
          </a:p>
          <a:p>
            <a:r>
              <a:rPr lang="en-US" sz="1400" dirty="0"/>
              <a:t>Here, x1, x2,….</a:t>
            </a:r>
            <a:r>
              <a:rPr lang="en-US" sz="1400" dirty="0" err="1"/>
              <a:t>xn</a:t>
            </a:r>
            <a:r>
              <a:rPr lang="en-US" sz="1400" dirty="0"/>
              <a:t> represent the independent variables while the coefficients θ1, θ2, …. </a:t>
            </a:r>
            <a:r>
              <a:rPr lang="en-US" sz="1400" dirty="0" err="1"/>
              <a:t>θn</a:t>
            </a:r>
            <a:r>
              <a:rPr lang="en-US" sz="1400" dirty="0"/>
              <a:t>  represent the weights.</a:t>
            </a:r>
          </a:p>
        </p:txBody>
      </p:sp>
      <p:pic>
        <p:nvPicPr>
          <p:cNvPr id="2056" name="Picture 8" descr="https://s3-ap-south-1.amazonaws.com/av-blog-media/wp-content/uploads/2018/10/stock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584" y="2438123"/>
            <a:ext cx="2228850" cy="3905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5938" y="3061618"/>
            <a:ext cx="5938202" cy="3108543"/>
          </a:xfrm>
          <a:prstGeom prst="rect">
            <a:avLst/>
          </a:prstGeom>
          <a:noFill/>
        </p:spPr>
        <p:txBody>
          <a:bodyPr wrap="square" rtlCol="0">
            <a:spAutoFit/>
          </a:bodyPr>
          <a:lstStyle/>
          <a:p>
            <a:r>
              <a:rPr lang="en-US" sz="1400" dirty="0"/>
              <a:t>Here, we have Y as our dependent variable (future price of front month of gasoline), X’s are the independent variables and all thetas are the coefficients. Coefficients are basically the weights assigned to the features, based on their importance. When we have a high dimensional data set, it would be highly inefficient to use all the variables since some of them might be imparting redundant information. We would need to select the right set of variables which give us an accurate model as well as are able to explain the dependent variable well. There are multiple ways to select the right set of variables for the model. First among them would be the business understanding and domain knowledge. For instance while predicting sales we know that marketing efforts should impact positively towards sales and is an important feature in your model. We should also take care that the variables we’re selecting should not be correlated among themselves.</a:t>
            </a:r>
          </a:p>
          <a:p>
            <a:endParaRPr lang="en-US" sz="1400" dirty="0"/>
          </a:p>
        </p:txBody>
      </p:sp>
      <p:pic>
        <p:nvPicPr>
          <p:cNvPr id="6" name="Picture 5"/>
          <p:cNvPicPr>
            <a:picLocks noChangeAspect="1"/>
          </p:cNvPicPr>
          <p:nvPr/>
        </p:nvPicPr>
        <p:blipFill>
          <a:blip r:embed="rId3"/>
          <a:stretch>
            <a:fillRect/>
          </a:stretch>
        </p:blipFill>
        <p:spPr>
          <a:xfrm>
            <a:off x="6454140" y="2786180"/>
            <a:ext cx="5269094" cy="3271719"/>
          </a:xfrm>
          <a:prstGeom prst="rect">
            <a:avLst/>
          </a:prstGeom>
        </p:spPr>
      </p:pic>
    </p:spTree>
    <p:extLst>
      <p:ext uri="{BB962C8B-B14F-4D97-AF65-F5344CB8AC3E}">
        <p14:creationId xmlns:p14="http://schemas.microsoft.com/office/powerpoint/2010/main" val="385829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the right features for your model</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5" name="TextBox 4"/>
          <p:cNvSpPr txBox="1"/>
          <p:nvPr/>
        </p:nvSpPr>
        <p:spPr>
          <a:xfrm>
            <a:off x="379728" y="1311215"/>
            <a:ext cx="11423020" cy="2092881"/>
          </a:xfrm>
          <a:prstGeom prst="rect">
            <a:avLst/>
          </a:prstGeom>
          <a:noFill/>
        </p:spPr>
        <p:txBody>
          <a:bodyPr wrap="square" rtlCol="0">
            <a:spAutoFit/>
          </a:bodyPr>
          <a:lstStyle/>
          <a:p>
            <a:r>
              <a:rPr lang="en-US" sz="1400" dirty="0"/>
              <a:t>As we add more and more parameters to our model, its complexity increases, which results in increasing variance and decreasing bias, i.e., overfitting. So we need to find out one optimum point in our model where the decrease in bias is equal to increase in variance. In practice, there is no analytical way to find this point. So how to deal with high variance or high bias?  To overcome under fitting or high bias, we can basically add new parameters to our model so that the model complexity increases, and thus reducing high bias.  Now, how can we overcome Overfitting for a regression model?  Basically there are two methods to overcome overfitting;</a:t>
            </a:r>
          </a:p>
          <a:p>
            <a:endParaRPr lang="en-US" sz="1400" dirty="0"/>
          </a:p>
          <a:p>
            <a:pPr marL="285750" indent="-285750">
              <a:buFont typeface="Arial" panose="020B0604020202020204" pitchFamily="34" charset="0"/>
              <a:buChar char="•"/>
            </a:pPr>
            <a:r>
              <a:rPr lang="en-US" sz="1400" dirty="0"/>
              <a:t>Reduce the model complexity</a:t>
            </a:r>
          </a:p>
          <a:p>
            <a:pPr marL="285750" indent="-285750">
              <a:buFont typeface="Arial" panose="020B0604020202020204" pitchFamily="34" charset="0"/>
              <a:buChar char="•"/>
            </a:pPr>
            <a:r>
              <a:rPr lang="en-US" sz="1400" dirty="0"/>
              <a:t>Regularization</a:t>
            </a:r>
          </a:p>
          <a:p>
            <a:endParaRPr lang="en-US" dirty="0"/>
          </a:p>
        </p:txBody>
      </p:sp>
      <p:pic>
        <p:nvPicPr>
          <p:cNvPr id="6" name="Picture 5"/>
          <p:cNvPicPr>
            <a:picLocks noChangeAspect="1"/>
          </p:cNvPicPr>
          <p:nvPr/>
        </p:nvPicPr>
        <p:blipFill>
          <a:blip r:embed="rId2"/>
          <a:stretch>
            <a:fillRect/>
          </a:stretch>
        </p:blipFill>
        <p:spPr>
          <a:xfrm>
            <a:off x="758169" y="3188652"/>
            <a:ext cx="9454535" cy="2845148"/>
          </a:xfrm>
          <a:prstGeom prst="rect">
            <a:avLst/>
          </a:prstGeom>
        </p:spPr>
      </p:pic>
    </p:spTree>
    <p:extLst>
      <p:ext uri="{BB962C8B-B14F-4D97-AF65-F5344CB8AC3E}">
        <p14:creationId xmlns:p14="http://schemas.microsoft.com/office/powerpoint/2010/main" val="3892707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model summary</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TextBox 3"/>
          <p:cNvSpPr txBox="1"/>
          <p:nvPr/>
        </p:nvSpPr>
        <p:spPr>
          <a:xfrm>
            <a:off x="594360" y="1531620"/>
            <a:ext cx="10683240" cy="1815882"/>
          </a:xfrm>
          <a:prstGeom prst="rect">
            <a:avLst/>
          </a:prstGeom>
          <a:noFill/>
        </p:spPr>
        <p:txBody>
          <a:bodyPr wrap="square" rtlCol="0">
            <a:spAutoFit/>
          </a:bodyPr>
          <a:lstStyle/>
          <a:p>
            <a:r>
              <a:rPr lang="en-US" sz="1400" dirty="0"/>
              <a:t>We analyzed several linear models; Linear Regression, Polynomial, Ridge and Lasso.  </a:t>
            </a:r>
          </a:p>
          <a:p>
            <a:endParaRPr lang="en-US" sz="1400" dirty="0"/>
          </a:p>
          <a:p>
            <a:r>
              <a:rPr lang="en-US" sz="1400" dirty="0"/>
              <a:t>We have discussed Linear regression and Polynomial introduces a more controlled fit depending on the degree put into the model.  Ridge and Lasso regression uses two different penalty functions. Ridge uses l2 where as lasso go with l1. In ridge regression, the penalty is the sum of the squares of the coefficients and for the Lasso, it’s the sum of the absolute values of the coefficients. It’s a shrinkage towards zero using an absolute value (l1 penalty) rather than a sum of squares(l2 penalty).  Ridge regression can’t zero coefficients. You either select all the coefficients or none of them whereas LASSO does both parameter shrinkage and variable selection automatically because it zero out the coefficients of collinear variables. </a:t>
            </a:r>
            <a:endParaRPr lang="en-US" dirty="0"/>
          </a:p>
        </p:txBody>
      </p:sp>
      <p:pic>
        <p:nvPicPr>
          <p:cNvPr id="5" name="Picture 4"/>
          <p:cNvPicPr>
            <a:picLocks noChangeAspect="1"/>
          </p:cNvPicPr>
          <p:nvPr/>
        </p:nvPicPr>
        <p:blipFill>
          <a:blip r:embed="rId2"/>
          <a:stretch>
            <a:fillRect/>
          </a:stretch>
        </p:blipFill>
        <p:spPr>
          <a:xfrm>
            <a:off x="441577" y="4035330"/>
            <a:ext cx="4511424" cy="2259594"/>
          </a:xfrm>
          <a:prstGeom prst="rect">
            <a:avLst/>
          </a:prstGeom>
        </p:spPr>
      </p:pic>
      <p:pic>
        <p:nvPicPr>
          <p:cNvPr id="6" name="Picture 5"/>
          <p:cNvPicPr>
            <a:picLocks noChangeAspect="1"/>
          </p:cNvPicPr>
          <p:nvPr/>
        </p:nvPicPr>
        <p:blipFill>
          <a:blip r:embed="rId3"/>
          <a:stretch>
            <a:fillRect/>
          </a:stretch>
        </p:blipFill>
        <p:spPr>
          <a:xfrm>
            <a:off x="5291711" y="3486238"/>
            <a:ext cx="5985889" cy="2969501"/>
          </a:xfrm>
          <a:prstGeom prst="rect">
            <a:avLst/>
          </a:prstGeom>
        </p:spPr>
      </p:pic>
      <p:sp>
        <p:nvSpPr>
          <p:cNvPr id="7" name="TextBox 6"/>
          <p:cNvSpPr txBox="1"/>
          <p:nvPr/>
        </p:nvSpPr>
        <p:spPr>
          <a:xfrm>
            <a:off x="6774180" y="3712164"/>
            <a:ext cx="4236720" cy="646331"/>
          </a:xfrm>
          <a:prstGeom prst="rect">
            <a:avLst/>
          </a:prstGeom>
          <a:noFill/>
        </p:spPr>
        <p:txBody>
          <a:bodyPr wrap="square" rtlCol="0">
            <a:spAutoFit/>
          </a:bodyPr>
          <a:lstStyle/>
          <a:p>
            <a:r>
              <a:rPr lang="en-US" dirty="0"/>
              <a:t>Actual versus predicted prices where quite similar.</a:t>
            </a:r>
          </a:p>
        </p:txBody>
      </p:sp>
      <p:sp>
        <p:nvSpPr>
          <p:cNvPr id="8" name="TextBox 7"/>
          <p:cNvSpPr txBox="1"/>
          <p:nvPr/>
        </p:nvSpPr>
        <p:spPr>
          <a:xfrm>
            <a:off x="906780" y="3604260"/>
            <a:ext cx="3375660" cy="369332"/>
          </a:xfrm>
          <a:prstGeom prst="rect">
            <a:avLst/>
          </a:prstGeom>
          <a:noFill/>
        </p:spPr>
        <p:txBody>
          <a:bodyPr wrap="square" rtlCol="0">
            <a:spAutoFit/>
          </a:bodyPr>
          <a:lstStyle/>
          <a:p>
            <a:endParaRPr lang="en-US" dirty="0"/>
          </a:p>
        </p:txBody>
      </p:sp>
      <p:sp>
        <p:nvSpPr>
          <p:cNvPr id="9" name="TextBox 8"/>
          <p:cNvSpPr txBox="1"/>
          <p:nvPr/>
        </p:nvSpPr>
        <p:spPr>
          <a:xfrm>
            <a:off x="441577" y="3604260"/>
            <a:ext cx="4511424" cy="369332"/>
          </a:xfrm>
          <a:prstGeom prst="rect">
            <a:avLst/>
          </a:prstGeom>
          <a:noFill/>
        </p:spPr>
        <p:txBody>
          <a:bodyPr wrap="square" rtlCol="0">
            <a:spAutoFit/>
          </a:bodyPr>
          <a:lstStyle/>
          <a:p>
            <a:r>
              <a:rPr lang="en-US" dirty="0"/>
              <a:t>Error residual looked good…</a:t>
            </a:r>
          </a:p>
        </p:txBody>
      </p:sp>
    </p:spTree>
    <p:extLst>
      <p:ext uri="{BB962C8B-B14F-4D97-AF65-F5344CB8AC3E}">
        <p14:creationId xmlns:p14="http://schemas.microsoft.com/office/powerpoint/2010/main" val="247016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358DCB-AFED-C248-8A1C-BC46BA83091B}"/>
              </a:ext>
            </a:extLst>
          </p:cNvPr>
          <p:cNvSpPr>
            <a:spLocks noGrp="1"/>
          </p:cNvSpPr>
          <p:nvPr>
            <p:ph type="sldNum" sz="quarter" idx="12"/>
          </p:nvPr>
        </p:nvSpPr>
        <p:spPr/>
        <p:txBody>
          <a:bodyPr/>
          <a:lstStyle/>
          <a:p>
            <a:fld id="{9EC71654-96A5-4280-94F3-931C61A9F92C}" type="slidenum">
              <a:rPr lang="en-US" noProof="0" smtClean="0"/>
              <a:pPr/>
              <a:t>33</a:t>
            </a:fld>
            <a:endParaRPr lang="en-US" noProof="0" dirty="0"/>
          </a:p>
        </p:txBody>
      </p:sp>
      <p:sp>
        <p:nvSpPr>
          <p:cNvPr id="3" name="Content Placeholder 2">
            <a:extLst>
              <a:ext uri="{FF2B5EF4-FFF2-40B4-BE49-F238E27FC236}">
                <a16:creationId xmlns:a16="http://schemas.microsoft.com/office/drawing/2014/main" id="{4823ECA7-38DB-114B-9DCE-57EEE78AECFD}"/>
              </a:ext>
            </a:extLst>
          </p:cNvPr>
          <p:cNvSpPr>
            <a:spLocks noGrp="1"/>
          </p:cNvSpPr>
          <p:nvPr>
            <p:ph sz="half" idx="1"/>
          </p:nvPr>
        </p:nvSpPr>
        <p:spPr>
          <a:xfrm>
            <a:off x="596900" y="1142999"/>
            <a:ext cx="10345420" cy="4678681"/>
          </a:xfrm>
        </p:spPr>
        <p:txBody>
          <a:bodyPr>
            <a:normAutofit fontScale="77500" lnSpcReduction="20000"/>
          </a:bodyPr>
          <a:lstStyle/>
          <a:p>
            <a:pPr marL="0" indent="0">
              <a:buNone/>
            </a:pPr>
            <a:r>
              <a:rPr lang="en-US" b="1" dirty="0"/>
              <a:t>ARIMA</a:t>
            </a:r>
            <a:r>
              <a:rPr lang="en-US" dirty="0"/>
              <a:t> is an acronym that stands for </a:t>
            </a:r>
            <a:r>
              <a:rPr lang="en-US" dirty="0" err="1"/>
              <a:t>AutoRegressive</a:t>
            </a:r>
            <a:r>
              <a:rPr lang="en-US" dirty="0"/>
              <a:t> Integrated Moving Average. It is a form of regression analysis whose goal is to predict future values by examining the </a:t>
            </a:r>
            <a:r>
              <a:rPr lang="en-US" i="1" dirty="0"/>
              <a:t>differences between values</a:t>
            </a:r>
            <a:r>
              <a:rPr lang="en-US" dirty="0"/>
              <a:t> in a series instead of through actual values. It can be better understood by looking at its three parts:</a:t>
            </a:r>
          </a:p>
          <a:p>
            <a:pPr lvl="0"/>
            <a:r>
              <a:rPr lang="en-US" dirty="0"/>
              <a:t>Autoregression (AR) - By regressing a variable on past values of itself, AR causes autocorrelations to gradually decay. Assuming recent events have greater influence than former events on the next outcome, the AR portion applies a weight to each of the past observations based on how recent they are and applies those values forecasts future outcomes.</a:t>
            </a:r>
          </a:p>
          <a:p>
            <a:pPr lvl="0"/>
            <a:r>
              <a:rPr lang="en-US" dirty="0"/>
              <a:t>Integrated (I) - To reduce seasonality and make a time series stationary, data values are replaced by the difference between the current values and the previous values. This </a:t>
            </a:r>
            <a:r>
              <a:rPr lang="en-US" i="1" dirty="0"/>
              <a:t>differencing </a:t>
            </a:r>
            <a:r>
              <a:rPr lang="en-US" dirty="0"/>
              <a:t>eliminates the seasonality.</a:t>
            </a:r>
          </a:p>
          <a:p>
            <a:pPr lvl="0"/>
            <a:r>
              <a:rPr lang="en-US" dirty="0"/>
              <a:t>Moving Average (MA) - To remove the random movements from a time series the Moving Average portion of ARIMA uses error terms from previous values to predict future observations. MA uses a fixed window and weights that are relative to the time making them more volatile and responsive to current events.</a:t>
            </a:r>
          </a:p>
          <a:p>
            <a:pPr marL="0" indent="0">
              <a:buNone/>
            </a:pPr>
            <a:endParaRPr lang="en-US" dirty="0"/>
          </a:p>
          <a:p>
            <a:pPr lvl="0"/>
            <a:endParaRPr lang="en-US" dirty="0"/>
          </a:p>
          <a:p>
            <a:endParaRPr lang="en-US" dirty="0"/>
          </a:p>
        </p:txBody>
      </p:sp>
      <p:sp>
        <p:nvSpPr>
          <p:cNvPr id="5" name="Title 4">
            <a:extLst>
              <a:ext uri="{FF2B5EF4-FFF2-40B4-BE49-F238E27FC236}">
                <a16:creationId xmlns:a16="http://schemas.microsoft.com/office/drawing/2014/main" id="{4DCA969E-578C-C543-8FF1-DB691358ADF3}"/>
              </a:ext>
            </a:extLst>
          </p:cNvPr>
          <p:cNvSpPr>
            <a:spLocks noGrp="1"/>
          </p:cNvSpPr>
          <p:nvPr>
            <p:ph type="title"/>
          </p:nvPr>
        </p:nvSpPr>
        <p:spPr>
          <a:xfrm>
            <a:off x="596900" y="313528"/>
            <a:ext cx="1510680" cy="500511"/>
          </a:xfrm>
        </p:spPr>
        <p:txBody>
          <a:bodyPr/>
          <a:lstStyle/>
          <a:p>
            <a:r>
              <a:rPr lang="en-US" dirty="0"/>
              <a:t>ARIMA</a:t>
            </a:r>
          </a:p>
        </p:txBody>
      </p:sp>
    </p:spTree>
    <p:extLst>
      <p:ext uri="{BB962C8B-B14F-4D97-AF65-F5344CB8AC3E}">
        <p14:creationId xmlns:p14="http://schemas.microsoft.com/office/powerpoint/2010/main" val="3844532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D9FE2C-E9DD-0E46-AAD3-CA22CEBC554B}"/>
              </a:ext>
            </a:extLst>
          </p:cNvPr>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4" name="Content Placeholder 3">
            <a:extLst>
              <a:ext uri="{FF2B5EF4-FFF2-40B4-BE49-F238E27FC236}">
                <a16:creationId xmlns:a16="http://schemas.microsoft.com/office/drawing/2014/main" id="{9691C10A-5C9F-BD44-B9E9-44529C56EF60}"/>
              </a:ext>
            </a:extLst>
          </p:cNvPr>
          <p:cNvSpPr>
            <a:spLocks noGrp="1"/>
          </p:cNvSpPr>
          <p:nvPr>
            <p:ph sz="half" idx="2"/>
          </p:nvPr>
        </p:nvSpPr>
        <p:spPr>
          <a:xfrm>
            <a:off x="6172200" y="2633345"/>
            <a:ext cx="5181600" cy="2746375"/>
          </a:xfrm>
        </p:spPr>
        <p:txBody>
          <a:bodyPr>
            <a:normAutofit fontScale="92500"/>
          </a:bodyPr>
          <a:lstStyle/>
          <a:p>
            <a:pPr marL="0" lvl="0" indent="0">
              <a:buNone/>
            </a:pPr>
            <a:r>
              <a:rPr lang="en-US" dirty="0"/>
              <a:t>ARIMA Model Assumptions Include:</a:t>
            </a:r>
          </a:p>
          <a:p>
            <a:pPr lvl="1"/>
            <a:r>
              <a:rPr lang="en-US" dirty="0"/>
              <a:t>Previous timepoints influence behavior of present timepoints</a:t>
            </a:r>
          </a:p>
          <a:p>
            <a:pPr lvl="1"/>
            <a:r>
              <a:rPr lang="en-US" dirty="0"/>
              <a:t>Data is free from anomalies</a:t>
            </a:r>
          </a:p>
          <a:p>
            <a:pPr lvl="1"/>
            <a:r>
              <a:rPr lang="en-US" dirty="0"/>
              <a:t>Model parameters and error term are constant</a:t>
            </a:r>
          </a:p>
          <a:p>
            <a:pPr lvl="1"/>
            <a:r>
              <a:rPr lang="en-US" dirty="0"/>
              <a:t>Series is stationary</a:t>
            </a:r>
          </a:p>
        </p:txBody>
      </p:sp>
      <p:sp>
        <p:nvSpPr>
          <p:cNvPr id="5" name="Title 4">
            <a:extLst>
              <a:ext uri="{FF2B5EF4-FFF2-40B4-BE49-F238E27FC236}">
                <a16:creationId xmlns:a16="http://schemas.microsoft.com/office/drawing/2014/main" id="{CA644862-7DBB-2047-9C6C-D8547C29A47F}"/>
              </a:ext>
            </a:extLst>
          </p:cNvPr>
          <p:cNvSpPr>
            <a:spLocks noGrp="1"/>
          </p:cNvSpPr>
          <p:nvPr>
            <p:ph type="title"/>
          </p:nvPr>
        </p:nvSpPr>
        <p:spPr/>
        <p:txBody>
          <a:bodyPr/>
          <a:lstStyle/>
          <a:p>
            <a:r>
              <a:rPr lang="en-US" dirty="0"/>
              <a:t>ARIMA Parameters</a:t>
            </a:r>
          </a:p>
        </p:txBody>
      </p:sp>
      <p:graphicFrame>
        <p:nvGraphicFramePr>
          <p:cNvPr id="6" name="Content Placeholder 10">
            <a:extLst>
              <a:ext uri="{FF2B5EF4-FFF2-40B4-BE49-F238E27FC236}">
                <a16:creationId xmlns:a16="http://schemas.microsoft.com/office/drawing/2014/main" id="{94FC8CF5-D7CB-8B44-B0D5-EAB6B093177E}"/>
              </a:ext>
            </a:extLst>
          </p:cNvPr>
          <p:cNvGraphicFramePr>
            <a:graphicFrameLocks noGrp="1"/>
          </p:cNvGraphicFramePr>
          <p:nvPr>
            <p:ph sz="half" idx="1"/>
            <p:extLst>
              <p:ext uri="{D42A27DB-BD31-4B8C-83A1-F6EECF244321}">
                <p14:modId xmlns:p14="http://schemas.microsoft.com/office/powerpoint/2010/main" val="1999554273"/>
              </p:ext>
            </p:extLst>
          </p:nvPr>
        </p:nvGraphicFramePr>
        <p:xfrm>
          <a:off x="515938" y="1155065"/>
          <a:ext cx="8216582" cy="5300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7F041ADF-F8C7-944C-B500-A67207DC7E86}"/>
              </a:ext>
            </a:extLst>
          </p:cNvPr>
          <p:cNvSpPr txBox="1"/>
          <p:nvPr/>
        </p:nvSpPr>
        <p:spPr>
          <a:xfrm>
            <a:off x="1143000" y="3383280"/>
            <a:ext cx="2499360" cy="461665"/>
          </a:xfrm>
          <a:prstGeom prst="rect">
            <a:avLst/>
          </a:prstGeom>
          <a:noFill/>
        </p:spPr>
        <p:txBody>
          <a:bodyPr wrap="square" rtlCol="0">
            <a:spAutoFit/>
          </a:bodyPr>
          <a:lstStyle/>
          <a:p>
            <a:pPr algn="ctr"/>
            <a:r>
              <a:rPr lang="en-US" sz="2400" b="1" dirty="0">
                <a:solidFill>
                  <a:schemeClr val="bg1"/>
                </a:solidFill>
              </a:rPr>
              <a:t> ARIMA</a:t>
            </a:r>
          </a:p>
        </p:txBody>
      </p:sp>
    </p:spTree>
    <p:extLst>
      <p:ext uri="{BB962C8B-B14F-4D97-AF65-F5344CB8AC3E}">
        <p14:creationId xmlns:p14="http://schemas.microsoft.com/office/powerpoint/2010/main" val="2431633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arima</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5" name="TextBox 4"/>
          <p:cNvSpPr txBox="1"/>
          <p:nvPr/>
        </p:nvSpPr>
        <p:spPr>
          <a:xfrm>
            <a:off x="1728439" y="5811066"/>
            <a:ext cx="9635257" cy="461665"/>
          </a:xfrm>
          <a:prstGeom prst="rect">
            <a:avLst/>
          </a:prstGeom>
          <a:noFill/>
        </p:spPr>
        <p:txBody>
          <a:bodyPr wrap="square" rtlCol="0">
            <a:spAutoFit/>
          </a:bodyPr>
          <a:lstStyle/>
          <a:p>
            <a:r>
              <a:rPr lang="en-US" sz="1200" i="1" dirty="0"/>
              <a:t>Note: while the graph indicates this is a poor strategy, domain expertise and more advanced types of this modeling technique will make up a good part of our trading strategy.  More on this in the next section.</a:t>
            </a:r>
          </a:p>
        </p:txBody>
      </p:sp>
      <p:graphicFrame>
        <p:nvGraphicFramePr>
          <p:cNvPr id="10" name="Content Placeholder 6">
            <a:extLst>
              <a:ext uri="{FF2B5EF4-FFF2-40B4-BE49-F238E27FC236}">
                <a16:creationId xmlns:a16="http://schemas.microsoft.com/office/drawing/2014/main" id="{B3481B1D-D03B-8E42-A257-488C99C22E9D}"/>
              </a:ext>
            </a:extLst>
          </p:cNvPr>
          <p:cNvGraphicFramePr>
            <a:graphicFrameLocks/>
          </p:cNvGraphicFramePr>
          <p:nvPr>
            <p:extLst>
              <p:ext uri="{D42A27DB-BD31-4B8C-83A1-F6EECF244321}">
                <p14:modId xmlns:p14="http://schemas.microsoft.com/office/powerpoint/2010/main" val="3642517757"/>
              </p:ext>
            </p:extLst>
          </p:nvPr>
        </p:nvGraphicFramePr>
        <p:xfrm>
          <a:off x="918489" y="84928"/>
          <a:ext cx="10907751" cy="6056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5268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Algorithm In Trading</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36</a:t>
            </a:fld>
            <a:endParaRPr lang="en-US" noProof="0" dirty="0"/>
          </a:p>
        </p:txBody>
      </p:sp>
      <p:sp>
        <p:nvSpPr>
          <p:cNvPr id="4" name="TextBox 3"/>
          <p:cNvSpPr txBox="1"/>
          <p:nvPr/>
        </p:nvSpPr>
        <p:spPr>
          <a:xfrm>
            <a:off x="595223" y="1293962"/>
            <a:ext cx="10662249" cy="2308324"/>
          </a:xfrm>
          <a:prstGeom prst="rect">
            <a:avLst/>
          </a:prstGeom>
          <a:noFill/>
        </p:spPr>
        <p:txBody>
          <a:bodyPr wrap="square" rtlCol="0">
            <a:spAutoFit/>
          </a:bodyPr>
          <a:lstStyle/>
          <a:p>
            <a:pPr fontAlgn="base"/>
            <a:r>
              <a:rPr lang="en-US" sz="1400" dirty="0"/>
              <a:t>Random forest is a supervised classification machine learning algorithm which uses ensemble method. Simply put, a random forest is made up of numerous decision trees and helps to tackle the problem of overfitting in decision trees. These decision trees are randomly constructed by selecting random features from the given dataset.  Random forest arrives at a decision or prediction based on the maximum number of votes received from the decision trees. The outcome which is arrived at, for a maximum number of times through the numerous decision trees is considered as the final outcome by the random forest. Random forests are based on ensemble learning techniques. Ensemble, simply means a group or a collection, which in this case, is a collection of decision trees, together called as random forest. The accuracy of ensemble models is better than the accuracy of individual models due to the fact that it compiles the results from the individual models and provides a final outcome.</a:t>
            </a:r>
          </a:p>
          <a:p>
            <a:pPr fontAlgn="base"/>
            <a:endParaRPr lang="en-US" sz="1400" dirty="0"/>
          </a:p>
          <a:p>
            <a:endParaRPr lang="en-US" dirty="0"/>
          </a:p>
        </p:txBody>
      </p:sp>
      <p:sp>
        <p:nvSpPr>
          <p:cNvPr id="5" name="TextBox 4"/>
          <p:cNvSpPr txBox="1"/>
          <p:nvPr/>
        </p:nvSpPr>
        <p:spPr>
          <a:xfrm>
            <a:off x="595223" y="3095284"/>
            <a:ext cx="5909787" cy="3385542"/>
          </a:xfrm>
          <a:prstGeom prst="rect">
            <a:avLst/>
          </a:prstGeom>
          <a:noFill/>
        </p:spPr>
        <p:txBody>
          <a:bodyPr wrap="square" rtlCol="0">
            <a:spAutoFit/>
          </a:bodyPr>
          <a:lstStyle/>
          <a:p>
            <a:pPr fontAlgn="base"/>
            <a:r>
              <a:rPr lang="en-US" sz="1400" dirty="0"/>
              <a:t>Features are selected randomly using a method known as bootstrap aggregating or bagging. From the set of features available in the dataset, a number of training subsets are created by choosing random features with replacement. What this means is that one feature may be repeated in different training subsets at the same time.  For example, our dataset contains a number of features and subsets of 5 features are to be selected to construct different decision trees then these 5 features will be selected randomly and any feature can be a part of more than one subset. This ensures randomness, making the correlation between the trees less, thus overcoming the problem of overfitting.  Once the features are selected, the trees are constructed based on the best split. Each tree gives an output which is considered as a ‘vote’ from that tree to the given output. The output which receives the maximum ‘votes’ is chosen by the random forest as the final output/result or in case of continuous variables, the average of all the outputs is considered as the final output.</a:t>
            </a:r>
          </a:p>
          <a:p>
            <a:endParaRPr lang="en-US" dirty="0"/>
          </a:p>
        </p:txBody>
      </p:sp>
      <p:pic>
        <p:nvPicPr>
          <p:cNvPr id="1026" name="Picture 2" descr="Random Forest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010" y="3095284"/>
            <a:ext cx="5390818" cy="326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27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ALGORITHM RESULTS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37</a:t>
            </a:fld>
            <a:endParaRPr lang="en-US" noProof="0" dirty="0"/>
          </a:p>
        </p:txBody>
      </p:sp>
      <p:pic>
        <p:nvPicPr>
          <p:cNvPr id="4" name="Picture 3"/>
          <p:cNvPicPr>
            <a:picLocks noChangeAspect="1"/>
          </p:cNvPicPr>
          <p:nvPr/>
        </p:nvPicPr>
        <p:blipFill>
          <a:blip r:embed="rId2"/>
          <a:stretch>
            <a:fillRect/>
          </a:stretch>
        </p:blipFill>
        <p:spPr>
          <a:xfrm>
            <a:off x="850491" y="1497065"/>
            <a:ext cx="9990686" cy="4450466"/>
          </a:xfrm>
          <a:prstGeom prst="rect">
            <a:avLst/>
          </a:prstGeom>
        </p:spPr>
      </p:pic>
      <p:pic>
        <p:nvPicPr>
          <p:cNvPr id="6" name="Picture 5"/>
          <p:cNvPicPr>
            <a:picLocks noChangeAspect="1"/>
          </p:cNvPicPr>
          <p:nvPr/>
        </p:nvPicPr>
        <p:blipFill>
          <a:blip r:embed="rId3"/>
          <a:stretch>
            <a:fillRect/>
          </a:stretch>
        </p:blipFill>
        <p:spPr>
          <a:xfrm>
            <a:off x="6607204" y="2014807"/>
            <a:ext cx="4067175" cy="2914650"/>
          </a:xfrm>
          <a:prstGeom prst="rect">
            <a:avLst/>
          </a:prstGeom>
        </p:spPr>
      </p:pic>
    </p:spTree>
    <p:extLst>
      <p:ext uri="{BB962C8B-B14F-4D97-AF65-F5344CB8AC3E}">
        <p14:creationId xmlns:p14="http://schemas.microsoft.com/office/powerpoint/2010/main" val="3343786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1016241"/>
            <a:ext cx="11150600" cy="920336"/>
          </a:xfrm>
        </p:spPr>
        <p:txBody>
          <a:bodyPr/>
          <a:lstStyle/>
          <a:p>
            <a:r>
              <a:rPr lang="en-US" b="0" dirty="0"/>
              <a:t>Future Contract Prediction with </a:t>
            </a:r>
            <a:r>
              <a:rPr lang="en-US" b="0" dirty="0" err="1"/>
              <a:t>XGBoost</a:t>
            </a:r>
            <a:r>
              <a:rPr lang="en-US" b="0" dirty="0"/>
              <a:t/>
            </a:r>
            <a:br>
              <a:rPr lang="en-US" b="0"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4" name="TextBox 3"/>
          <p:cNvSpPr txBox="1"/>
          <p:nvPr/>
        </p:nvSpPr>
        <p:spPr>
          <a:xfrm>
            <a:off x="579120" y="1684020"/>
            <a:ext cx="10378440" cy="1200329"/>
          </a:xfrm>
          <a:prstGeom prst="rect">
            <a:avLst/>
          </a:prstGeom>
          <a:noFill/>
        </p:spPr>
        <p:txBody>
          <a:bodyPr wrap="square" rtlCol="0">
            <a:spAutoFit/>
          </a:bodyPr>
          <a:lstStyle/>
          <a:p>
            <a:r>
              <a:rPr lang="en-US" dirty="0"/>
              <a:t>We are going to change the approach future contract price prediction as a classification problem where we will try to predict whether future contract, on the n+5 day, will go up or down(5% winner), using historical future contract data. We will enrich the data to use technical indicators as features for our problem.  We have a very good data set for this type of modeling since  </a:t>
            </a:r>
          </a:p>
        </p:txBody>
      </p:sp>
      <p:sp>
        <p:nvSpPr>
          <p:cNvPr id="5" name="TextBox 4"/>
          <p:cNvSpPr txBox="1"/>
          <p:nvPr/>
        </p:nvSpPr>
        <p:spPr>
          <a:xfrm>
            <a:off x="579120" y="2881222"/>
            <a:ext cx="9773729" cy="3416320"/>
          </a:xfrm>
          <a:prstGeom prst="rect">
            <a:avLst/>
          </a:prstGeom>
          <a:noFill/>
        </p:spPr>
        <p:txBody>
          <a:bodyPr wrap="square" rtlCol="0">
            <a:spAutoFit/>
          </a:bodyPr>
          <a:lstStyle/>
          <a:p>
            <a:r>
              <a:rPr lang="en-US" dirty="0"/>
              <a:t>A couple considerations before we start modeling the dataset that we need to think about before starting;</a:t>
            </a:r>
          </a:p>
          <a:p>
            <a:endParaRPr lang="en-US" dirty="0"/>
          </a:p>
          <a:p>
            <a:r>
              <a:rPr lang="en-US" b="1" dirty="0"/>
              <a:t>Data Set and Feature Creation</a:t>
            </a:r>
          </a:p>
          <a:p>
            <a:r>
              <a:rPr lang="en-US" dirty="0"/>
              <a:t>Initially we will only be looking at global index and government energy report summary numbers.  We may need to create features.</a:t>
            </a:r>
          </a:p>
          <a:p>
            <a:endParaRPr lang="en-US" dirty="0"/>
          </a:p>
          <a:p>
            <a:r>
              <a:rPr lang="en-US" b="1" dirty="0"/>
              <a:t>Class Imbalance</a:t>
            </a:r>
          </a:p>
          <a:p>
            <a:r>
              <a:rPr lang="en-US" dirty="0"/>
              <a:t>Class imbalance can be a nuisance while training and also give a false feeling of high accuracy.  Fortunately, after checking the data set, it is a fairly even distribution(50%/50%) between winners and losers.  If this wasn’t the case, we would need subsample the data corpus.</a:t>
            </a:r>
          </a:p>
          <a:p>
            <a:endParaRPr lang="en-US" dirty="0"/>
          </a:p>
        </p:txBody>
      </p:sp>
    </p:spTree>
    <p:extLst>
      <p:ext uri="{BB962C8B-B14F-4D97-AF65-F5344CB8AC3E}">
        <p14:creationId xmlns:p14="http://schemas.microsoft.com/office/powerpoint/2010/main" val="4123852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XGBOOST Results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4" name="TextBox 3"/>
          <p:cNvSpPr txBox="1"/>
          <p:nvPr/>
        </p:nvSpPr>
        <p:spPr>
          <a:xfrm>
            <a:off x="486704" y="1293962"/>
            <a:ext cx="11179834" cy="523220"/>
          </a:xfrm>
          <a:prstGeom prst="rect">
            <a:avLst/>
          </a:prstGeom>
          <a:noFill/>
        </p:spPr>
        <p:txBody>
          <a:bodyPr wrap="square" rtlCol="0">
            <a:spAutoFit/>
          </a:bodyPr>
          <a:lstStyle/>
          <a:p>
            <a:r>
              <a:rPr lang="en-US" sz="1400" dirty="0"/>
              <a:t>We are not shuffling data before splitting as we really want to predict prices in future by training our model on past data. Caution should be taken while training and evaluating time series data as there can be a high chance of overfitting (and don’t use cross-validation for evaluation).</a:t>
            </a:r>
          </a:p>
        </p:txBody>
      </p:sp>
      <p:pic>
        <p:nvPicPr>
          <p:cNvPr id="5" name="Picture 4"/>
          <p:cNvPicPr>
            <a:picLocks noChangeAspect="1"/>
          </p:cNvPicPr>
          <p:nvPr/>
        </p:nvPicPr>
        <p:blipFill>
          <a:blip r:embed="rId2"/>
          <a:stretch>
            <a:fillRect/>
          </a:stretch>
        </p:blipFill>
        <p:spPr>
          <a:xfrm>
            <a:off x="7791705" y="1842413"/>
            <a:ext cx="4061812" cy="1981372"/>
          </a:xfrm>
          <a:prstGeom prst="rect">
            <a:avLst/>
          </a:prstGeom>
        </p:spPr>
      </p:pic>
      <p:pic>
        <p:nvPicPr>
          <p:cNvPr id="6" name="Picture 5"/>
          <p:cNvPicPr>
            <a:picLocks noChangeAspect="1"/>
          </p:cNvPicPr>
          <p:nvPr/>
        </p:nvPicPr>
        <p:blipFill>
          <a:blip r:embed="rId3"/>
          <a:stretch>
            <a:fillRect/>
          </a:stretch>
        </p:blipFill>
        <p:spPr>
          <a:xfrm>
            <a:off x="7791705" y="4337703"/>
            <a:ext cx="4069433" cy="2004234"/>
          </a:xfrm>
          <a:prstGeom prst="rect">
            <a:avLst/>
          </a:prstGeom>
        </p:spPr>
      </p:pic>
      <p:sp>
        <p:nvSpPr>
          <p:cNvPr id="7" name="TextBox 6"/>
          <p:cNvSpPr txBox="1"/>
          <p:nvPr/>
        </p:nvSpPr>
        <p:spPr>
          <a:xfrm>
            <a:off x="10268141" y="2958754"/>
            <a:ext cx="2191110" cy="369332"/>
          </a:xfrm>
          <a:prstGeom prst="rect">
            <a:avLst/>
          </a:prstGeom>
          <a:noFill/>
        </p:spPr>
        <p:txBody>
          <a:bodyPr wrap="square" rtlCol="0">
            <a:spAutoFit/>
          </a:bodyPr>
          <a:lstStyle/>
          <a:p>
            <a:r>
              <a:rPr lang="en-US" dirty="0"/>
              <a:t>Accuracy 40%</a:t>
            </a:r>
          </a:p>
        </p:txBody>
      </p:sp>
      <p:sp>
        <p:nvSpPr>
          <p:cNvPr id="9" name="TextBox 8"/>
          <p:cNvSpPr txBox="1"/>
          <p:nvPr/>
        </p:nvSpPr>
        <p:spPr>
          <a:xfrm>
            <a:off x="9921539" y="5360748"/>
            <a:ext cx="1736617" cy="369332"/>
          </a:xfrm>
          <a:prstGeom prst="rect">
            <a:avLst/>
          </a:prstGeom>
          <a:noFill/>
        </p:spPr>
        <p:txBody>
          <a:bodyPr wrap="square" rtlCol="0">
            <a:spAutoFit/>
          </a:bodyPr>
          <a:lstStyle/>
          <a:p>
            <a:r>
              <a:rPr lang="en-US" dirty="0"/>
              <a:t>Accuracy 85%</a:t>
            </a:r>
          </a:p>
        </p:txBody>
      </p:sp>
      <p:sp>
        <p:nvSpPr>
          <p:cNvPr id="13" name="TextBox 12"/>
          <p:cNvSpPr txBox="1"/>
          <p:nvPr/>
        </p:nvSpPr>
        <p:spPr>
          <a:xfrm>
            <a:off x="578959" y="4647322"/>
            <a:ext cx="5512279" cy="1384995"/>
          </a:xfrm>
          <a:prstGeom prst="rect">
            <a:avLst/>
          </a:prstGeom>
          <a:noFill/>
        </p:spPr>
        <p:txBody>
          <a:bodyPr wrap="square" rtlCol="0">
            <a:spAutoFit/>
          </a:bodyPr>
          <a:lstStyle/>
          <a:p>
            <a:r>
              <a:rPr lang="en-US" sz="1400" dirty="0"/>
              <a:t>So, we are able to get some performance with best accuracy of 85%. Since, forecasting future contract prices is quite difficult, framing it as a 2-class classification problem is a good way to start and we can then go more granular by turning it into a multi-class problem by defining a label for different ranges of price movement and if we succeed at that then we can finally move to price prediction (a regression problem).</a:t>
            </a:r>
          </a:p>
        </p:txBody>
      </p:sp>
      <p:pic>
        <p:nvPicPr>
          <p:cNvPr id="14" name="Picture 13"/>
          <p:cNvPicPr>
            <a:picLocks noChangeAspect="1"/>
          </p:cNvPicPr>
          <p:nvPr/>
        </p:nvPicPr>
        <p:blipFill>
          <a:blip r:embed="rId4"/>
          <a:stretch>
            <a:fillRect/>
          </a:stretch>
        </p:blipFill>
        <p:spPr>
          <a:xfrm>
            <a:off x="6421735" y="4499241"/>
            <a:ext cx="2610121" cy="1459999"/>
          </a:xfrm>
          <a:prstGeom prst="rect">
            <a:avLst/>
          </a:prstGeom>
        </p:spPr>
      </p:pic>
      <p:sp>
        <p:nvSpPr>
          <p:cNvPr id="8" name="TextBox 7"/>
          <p:cNvSpPr txBox="1"/>
          <p:nvPr/>
        </p:nvSpPr>
        <p:spPr>
          <a:xfrm>
            <a:off x="578959" y="3046884"/>
            <a:ext cx="5960853" cy="1600438"/>
          </a:xfrm>
          <a:prstGeom prst="rect">
            <a:avLst/>
          </a:prstGeom>
          <a:noFill/>
        </p:spPr>
        <p:txBody>
          <a:bodyPr wrap="square" rtlCol="0">
            <a:spAutoFit/>
          </a:bodyPr>
          <a:lstStyle/>
          <a:p>
            <a:r>
              <a:rPr lang="en-US" sz="1400" dirty="0"/>
              <a:t>Therefore we created a number of </a:t>
            </a:r>
            <a:r>
              <a:rPr lang="en-US" sz="1400" dirty="0" err="1"/>
              <a:t>ocillators</a:t>
            </a:r>
            <a:r>
              <a:rPr lang="en-US" sz="1400" dirty="0"/>
              <a:t> and technical indicators based on price.  Below is the list of features added to the dataset;</a:t>
            </a:r>
          </a:p>
          <a:p>
            <a:pPr marL="285750" indent="-285750">
              <a:buFont typeface="Arial" panose="020B0604020202020204" pitchFamily="34" charset="0"/>
              <a:buChar char="•"/>
            </a:pPr>
            <a:r>
              <a:rPr lang="en-US" sz="1400" dirty="0"/>
              <a:t>Moving Average Convergence Divergence (MACD), </a:t>
            </a:r>
          </a:p>
          <a:p>
            <a:pPr marL="285750" indent="-285750">
              <a:buFont typeface="Arial" panose="020B0604020202020204" pitchFamily="34" charset="0"/>
              <a:buChar char="•"/>
            </a:pPr>
            <a:r>
              <a:rPr lang="en-US" sz="1400" dirty="0"/>
              <a:t>Hull Exponential Moving Average (HMA), </a:t>
            </a:r>
          </a:p>
          <a:p>
            <a:pPr marL="285750" indent="-285750">
              <a:buFont typeface="Arial" panose="020B0604020202020204" pitchFamily="34" charset="0"/>
              <a:buChar char="•"/>
            </a:pPr>
            <a:r>
              <a:rPr lang="en-US" sz="1400" dirty="0"/>
              <a:t>Bollinger Bands (BBANDS), </a:t>
            </a:r>
          </a:p>
          <a:p>
            <a:pPr marL="285750" indent="-285750">
              <a:buFont typeface="Arial" panose="020B0604020202020204" pitchFamily="34" charset="0"/>
              <a:buChar char="•"/>
            </a:pPr>
            <a:r>
              <a:rPr lang="en-US" sz="1400" dirty="0"/>
              <a:t>On-Balance Volume (OBV), </a:t>
            </a:r>
          </a:p>
          <a:p>
            <a:pPr marL="285750" indent="-285750">
              <a:buFont typeface="Arial" panose="020B0604020202020204" pitchFamily="34" charset="0"/>
              <a:buChar char="•"/>
            </a:pPr>
            <a:r>
              <a:rPr lang="en-US" sz="1400" dirty="0" err="1"/>
              <a:t>Aroon</a:t>
            </a:r>
            <a:r>
              <a:rPr lang="en-US" sz="1400" dirty="0"/>
              <a:t> Oscillator (AROON) </a:t>
            </a:r>
          </a:p>
        </p:txBody>
      </p:sp>
      <p:sp>
        <p:nvSpPr>
          <p:cNvPr id="10" name="TextBox 9"/>
          <p:cNvSpPr txBox="1"/>
          <p:nvPr/>
        </p:nvSpPr>
        <p:spPr>
          <a:xfrm>
            <a:off x="578959" y="1877332"/>
            <a:ext cx="7430379" cy="1384995"/>
          </a:xfrm>
          <a:prstGeom prst="rect">
            <a:avLst/>
          </a:prstGeom>
          <a:noFill/>
        </p:spPr>
        <p:txBody>
          <a:bodyPr wrap="square" rtlCol="0">
            <a:spAutoFit/>
          </a:bodyPr>
          <a:lstStyle/>
          <a:p>
            <a:r>
              <a:rPr lang="en-US" sz="1400" dirty="0"/>
              <a:t>Our initial accuracy on just the dataset of index and energy department data was around 40%.  Technical indicators are good predictors for future contract prices and hence serves as a good proxy for features in a parametric model (as </a:t>
            </a:r>
            <a:r>
              <a:rPr lang="en-US" sz="1400" dirty="0" err="1"/>
              <a:t>XGBoost</a:t>
            </a:r>
            <a:r>
              <a:rPr lang="en-US" sz="1400" dirty="0"/>
              <a:t> and other similar algorithms don’t capture time dependency of features), though there are better practices that can be tried. However, this approach serves as a good beginning for stock prediction nonetheless.</a:t>
            </a:r>
          </a:p>
          <a:p>
            <a:endParaRPr lang="en-US" sz="1400" dirty="0"/>
          </a:p>
        </p:txBody>
      </p:sp>
    </p:spTree>
    <p:extLst>
      <p:ext uri="{BB962C8B-B14F-4D97-AF65-F5344CB8AC3E}">
        <p14:creationId xmlns:p14="http://schemas.microsoft.com/office/powerpoint/2010/main" val="1360313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979269996"/>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0"/>
            <a:ext cx="11150600" cy="1437399"/>
          </a:xfrm>
        </p:spPr>
        <p:txBody>
          <a:bodyPr/>
          <a:lstStyle/>
          <a:p>
            <a:r>
              <a:rPr lang="en-US" dirty="0"/>
              <a:t>Essentials of Deep Learning : Introduction to Long Short Term Memory(LSTM)</a:t>
            </a:r>
            <a:br>
              <a:rPr lang="en-US"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40</a:t>
            </a:fld>
            <a:endParaRPr lang="en-US" noProof="0" dirty="0"/>
          </a:p>
        </p:txBody>
      </p:sp>
      <p:sp>
        <p:nvSpPr>
          <p:cNvPr id="4" name="TextBox 3"/>
          <p:cNvSpPr txBox="1"/>
          <p:nvPr/>
        </p:nvSpPr>
        <p:spPr>
          <a:xfrm>
            <a:off x="624840" y="1432560"/>
            <a:ext cx="10738856" cy="1384995"/>
          </a:xfrm>
          <a:prstGeom prst="rect">
            <a:avLst/>
          </a:prstGeom>
          <a:noFill/>
        </p:spPr>
        <p:txBody>
          <a:bodyPr wrap="square" rtlCol="0">
            <a:spAutoFit/>
          </a:bodyPr>
          <a:lstStyle/>
          <a:p>
            <a:r>
              <a:rPr lang="en-US" sz="1400" dirty="0"/>
              <a:t>Sequence prediction problems have been around for a long time. They are considered as one of the hardest problems to solve in the data science industry. With the recent breakthroughs that have been happening in data science, it is found that for almost all of these sequence prediction problems, Long short Term Memory networks, LSTMs have been observed as the most effective solution.</a:t>
            </a:r>
          </a:p>
          <a:p>
            <a:endParaRPr lang="en-US" sz="1400" dirty="0"/>
          </a:p>
          <a:p>
            <a:r>
              <a:rPr lang="en-US" sz="1400" dirty="0"/>
              <a:t>LSTMs have an edge over conventional feed-forward neural networks and RNN in many ways. This is because of their property of selectively remembering patterns for long durations of time. </a:t>
            </a:r>
            <a:endParaRPr lang="en-US" dirty="0"/>
          </a:p>
        </p:txBody>
      </p:sp>
      <p:sp>
        <p:nvSpPr>
          <p:cNvPr id="5" name="TextBox 4"/>
          <p:cNvSpPr txBox="1"/>
          <p:nvPr/>
        </p:nvSpPr>
        <p:spPr>
          <a:xfrm>
            <a:off x="624840" y="2948436"/>
            <a:ext cx="5021580" cy="3385542"/>
          </a:xfrm>
          <a:prstGeom prst="rect">
            <a:avLst/>
          </a:prstGeom>
          <a:noFill/>
        </p:spPr>
        <p:txBody>
          <a:bodyPr wrap="square" rtlCol="0">
            <a:spAutoFit/>
          </a:bodyPr>
          <a:lstStyle/>
          <a:p>
            <a:r>
              <a:rPr lang="en-US" sz="1400" dirty="0"/>
              <a:t>Take our example of sequential data, which is the future contract price data. A simple machine learning model or an Artificial Neural Network may learn to predict the future prices based on a number of features: the volume of the future contract, the opening value etc. While the price of the contract depends on these features, it is also largely dependent on the contract values in the previous days. In fact for a trader, these values in the previous days (or the trend) is one major deciding factor for predictions.  In the conventional feed-forward neural networks, all test cases are considered to be independent. That is when fitting the model for a particular day, there is no consideration for the stock prices on the previous days.  This dependency on time is achieved via Recurrent Neural Networks. </a:t>
            </a:r>
          </a:p>
          <a:p>
            <a:endParaRPr lang="en-US" sz="1400" dirty="0"/>
          </a:p>
          <a:p>
            <a:endParaRPr lang="en-US" dirty="0"/>
          </a:p>
        </p:txBody>
      </p:sp>
      <p:sp>
        <p:nvSpPr>
          <p:cNvPr id="6" name="TextBox 5"/>
          <p:cNvSpPr txBox="1"/>
          <p:nvPr/>
        </p:nvSpPr>
        <p:spPr>
          <a:xfrm>
            <a:off x="5928360" y="2887980"/>
            <a:ext cx="4960620" cy="584775"/>
          </a:xfrm>
          <a:prstGeom prst="rect">
            <a:avLst/>
          </a:prstGeom>
          <a:noFill/>
        </p:spPr>
        <p:txBody>
          <a:bodyPr wrap="square" rtlCol="0">
            <a:spAutoFit/>
          </a:bodyPr>
          <a:lstStyle/>
          <a:p>
            <a:r>
              <a:rPr lang="en-US" sz="1400" dirty="0"/>
              <a:t>A typical RNN looks like:</a:t>
            </a:r>
          </a:p>
          <a:p>
            <a:endParaRPr lang="en-US" dirty="0"/>
          </a:p>
        </p:txBody>
      </p:sp>
      <p:pic>
        <p:nvPicPr>
          <p:cNvPr id="1026" name="Picture 2" descr="https://s3-ap-south-1.amazonaws.com/av-blog-media/wp-content/uploads/2017/12/05231650/rnn-neuron-196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715" y="3472755"/>
            <a:ext cx="18669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95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into Recurrent Neural Networks (RNN)</a:t>
            </a:r>
            <a:br>
              <a:rPr lang="en-US"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41</a:t>
            </a:fld>
            <a:endParaRPr lang="en-US" noProof="0" dirty="0"/>
          </a:p>
        </p:txBody>
      </p:sp>
      <p:sp>
        <p:nvSpPr>
          <p:cNvPr id="4" name="TextBox 3"/>
          <p:cNvSpPr txBox="1"/>
          <p:nvPr/>
        </p:nvSpPr>
        <p:spPr>
          <a:xfrm>
            <a:off x="515938" y="1531620"/>
            <a:ext cx="10479722" cy="1446550"/>
          </a:xfrm>
          <a:prstGeom prst="rect">
            <a:avLst/>
          </a:prstGeom>
          <a:noFill/>
        </p:spPr>
        <p:txBody>
          <a:bodyPr wrap="square" rtlCol="0">
            <a:spAutoFit/>
          </a:bodyPr>
          <a:lstStyle/>
          <a:p>
            <a:r>
              <a:rPr lang="en-US" sz="1400" dirty="0"/>
              <a:t>Now it is easier for us to visualize how these networks are considering the trend of contract prices, before predicting the contract prices for today. Here every prediction at time t (</a:t>
            </a:r>
            <a:r>
              <a:rPr lang="en-US" sz="1400" dirty="0" err="1"/>
              <a:t>h_t</a:t>
            </a:r>
            <a:r>
              <a:rPr lang="en-US" sz="1400" dirty="0"/>
              <a:t>) is dependent on all previous predictions and the information learned from them.</a:t>
            </a:r>
          </a:p>
          <a:p>
            <a:r>
              <a:rPr lang="en-US" sz="1400" dirty="0"/>
              <a:t>RNNs can solve our purpose of sequence handling to a great extent but not entirely. RNNs are great when it comes to short contexts, but in order to be able to build a story and remember it, we need our models to be able to understand and remember the context behind the sequences, just like a human brain. This is not possible with a simple RNN.</a:t>
            </a:r>
          </a:p>
          <a:p>
            <a:endParaRPr lang="en-US" dirty="0"/>
          </a:p>
        </p:txBody>
      </p:sp>
      <p:pic>
        <p:nvPicPr>
          <p:cNvPr id="2050" name="Picture 2" descr="https://s3-ap-south-1.amazonaws.com/av-blog-media/wp-content/uploads/2017/12/06022525/bpt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195" y="2931238"/>
            <a:ext cx="8315325"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378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Short-term memory networks</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42</a:t>
            </a:fld>
            <a:endParaRPr lang="en-US" noProof="0" dirty="0"/>
          </a:p>
        </p:txBody>
      </p:sp>
      <p:sp>
        <p:nvSpPr>
          <p:cNvPr id="4" name="TextBox 3"/>
          <p:cNvSpPr txBox="1"/>
          <p:nvPr/>
        </p:nvSpPr>
        <p:spPr>
          <a:xfrm>
            <a:off x="609600" y="1950720"/>
            <a:ext cx="10754096" cy="2308324"/>
          </a:xfrm>
          <a:prstGeom prst="rect">
            <a:avLst/>
          </a:prstGeom>
          <a:noFill/>
        </p:spPr>
        <p:txBody>
          <a:bodyPr wrap="square" rtlCol="0">
            <a:spAutoFit/>
          </a:bodyPr>
          <a:lstStyle/>
          <a:p>
            <a:r>
              <a:rPr lang="en-US" dirty="0"/>
              <a:t>LSTMs are widely used for sequence prediction problems and have proven to be extremely effective. The reason they work so well is because LSTM is able to store past information that is important, and forget the information that is not. LSTM has three gates:</a:t>
            </a:r>
          </a:p>
          <a:p>
            <a:endParaRPr lang="en-US" dirty="0"/>
          </a:p>
          <a:p>
            <a:r>
              <a:rPr lang="en-US" b="1" dirty="0"/>
              <a:t>The input gate:</a:t>
            </a:r>
            <a:r>
              <a:rPr lang="en-US" dirty="0"/>
              <a:t> The input gate adds information to the cell state</a:t>
            </a:r>
          </a:p>
          <a:p>
            <a:r>
              <a:rPr lang="en-US" b="1" dirty="0"/>
              <a:t>The forget gate:</a:t>
            </a:r>
            <a:r>
              <a:rPr lang="en-US" dirty="0"/>
              <a:t> It removes the information that is no longer required by the model</a:t>
            </a:r>
          </a:p>
          <a:p>
            <a:r>
              <a:rPr lang="en-US" b="1" dirty="0"/>
              <a:t>The output gate: </a:t>
            </a:r>
            <a:r>
              <a:rPr lang="en-US" dirty="0"/>
              <a:t>Output Gate at LSTM selects the information to be shown as output</a:t>
            </a:r>
          </a:p>
          <a:p>
            <a:endParaRPr lang="en-US" dirty="0"/>
          </a:p>
        </p:txBody>
      </p:sp>
    </p:spTree>
    <p:extLst>
      <p:ext uri="{BB962C8B-B14F-4D97-AF65-F5344CB8AC3E}">
        <p14:creationId xmlns:p14="http://schemas.microsoft.com/office/powerpoint/2010/main" val="1868153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8"/>
            <a:ext cx="3816420"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Market Stylized Facts</a:t>
            </a:r>
          </a:p>
          <a:p>
            <a:r>
              <a:rPr lang="en-US" sz="2800" dirty="0"/>
              <a:t>&amp; Modeling Details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xfrm>
            <a:off x="273342" y="311196"/>
            <a:ext cx="6978248" cy="721378"/>
          </a:xfrm>
          <a:prstGeom prst="rect">
            <a:avLst/>
          </a:prstGeom>
        </p:spPr>
        <p:txBody>
          <a:bodyPr vert="horz" lIns="0" tIns="0" rIns="0" bIns="0" rtlCol="0" anchor="ctr">
            <a:normAutofit/>
          </a:bodyPr>
          <a:lstStyle/>
          <a:p>
            <a:r>
              <a:rPr lang="en-US" b="1" kern="1200" cap="all" baseline="0" dirty="0">
                <a:solidFill>
                  <a:schemeClr val="accent1"/>
                </a:solidFill>
                <a:latin typeface="+mj-lt"/>
                <a:ea typeface="+mj-ea"/>
                <a:cs typeface="+mj-cs"/>
              </a:rPr>
              <a:t>Investment Strategy concepts</a:t>
            </a: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273342" y="1222310"/>
            <a:ext cx="4688272" cy="496380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900" b="0" dirty="0">
                <a:solidFill>
                  <a:schemeClr val="tx1"/>
                </a:solidFill>
              </a:rPr>
              <a:t>The commodities daily closing prices are converted to a return series in order to </a:t>
            </a:r>
            <a:r>
              <a:rPr lang="en-US" sz="1900" dirty="0">
                <a:solidFill>
                  <a:schemeClr val="tx1"/>
                </a:solidFill>
              </a:rPr>
              <a:t>normalize</a:t>
            </a:r>
            <a:r>
              <a:rPr lang="en-US" sz="1900" b="0" dirty="0">
                <a:solidFill>
                  <a:schemeClr val="tx1"/>
                </a:solidFill>
              </a:rPr>
              <a:t> the movements of the assets and represent them on an equal scale.</a:t>
            </a:r>
          </a:p>
          <a:p>
            <a:pPr indent="-228600">
              <a:buFont typeface="Arial" panose="020B0604020202020204" pitchFamily="34" charset="0"/>
              <a:buChar char="•"/>
            </a:pPr>
            <a:r>
              <a:rPr lang="en-US" sz="1900" b="0" dirty="0">
                <a:solidFill>
                  <a:schemeClr val="tx1"/>
                </a:solidFill>
              </a:rPr>
              <a:t>We then model each series </a:t>
            </a:r>
            <a:r>
              <a:rPr lang="en-US" sz="1900" dirty="0">
                <a:solidFill>
                  <a:schemeClr val="tx1"/>
                </a:solidFill>
              </a:rPr>
              <a:t>independently</a:t>
            </a:r>
            <a:r>
              <a:rPr lang="en-US" sz="1900" b="0" dirty="0">
                <a:solidFill>
                  <a:schemeClr val="tx1"/>
                </a:solidFill>
              </a:rPr>
              <a:t>, such that we capture as much of the uniqueness of that series as possible.</a:t>
            </a:r>
          </a:p>
          <a:p>
            <a:pPr indent="-228600">
              <a:buFont typeface="Arial" panose="020B0604020202020204" pitchFamily="34" charset="0"/>
              <a:buChar char="•"/>
            </a:pPr>
            <a:r>
              <a:rPr lang="en-US" sz="1900" b="0" dirty="0">
                <a:solidFill>
                  <a:schemeClr val="tx1"/>
                </a:solidFill>
              </a:rPr>
              <a:t>A strategy is then devised by modeling the movements of that series, looking for </a:t>
            </a:r>
            <a:r>
              <a:rPr lang="en-US" sz="1900" dirty="0">
                <a:solidFill>
                  <a:schemeClr val="tx1"/>
                </a:solidFill>
              </a:rPr>
              <a:t>statistically significant </a:t>
            </a:r>
            <a:r>
              <a:rPr lang="en-US" sz="1900" b="0" dirty="0">
                <a:solidFill>
                  <a:schemeClr val="tx1"/>
                </a:solidFill>
              </a:rPr>
              <a:t>signals that exhibit a clear deviation from its normal behavior. </a:t>
            </a:r>
          </a:p>
          <a:p>
            <a:pPr indent="-228600">
              <a:buFont typeface="Arial" panose="020B0604020202020204" pitchFamily="34" charset="0"/>
              <a:buChar char="•"/>
            </a:pPr>
            <a:r>
              <a:rPr lang="en-US" sz="1900" b="0" dirty="0">
                <a:solidFill>
                  <a:schemeClr val="tx1"/>
                </a:solidFill>
              </a:rPr>
              <a:t>These signals define our entry and exit points for each position. The holding period for each strategy is also unique to the series, based upon the implied </a:t>
            </a:r>
            <a:r>
              <a:rPr lang="en-US" sz="1900" dirty="0">
                <a:solidFill>
                  <a:schemeClr val="tx1"/>
                </a:solidFill>
              </a:rPr>
              <a:t>volatility</a:t>
            </a:r>
            <a:r>
              <a:rPr lang="en-US" sz="1900" b="0" dirty="0">
                <a:solidFill>
                  <a:schemeClr val="tx1"/>
                </a:solidFill>
              </a:rPr>
              <a:t> of the asset.</a:t>
            </a:r>
          </a:p>
          <a:p>
            <a:pPr indent="-228600">
              <a:buFont typeface="Arial" panose="020B0604020202020204" pitchFamily="34" charset="0"/>
              <a:buChar char="•"/>
            </a:pPr>
            <a:endParaRPr lang="en-US" sz="1900" b="1" dirty="0">
              <a:solidFill>
                <a:schemeClr val="tx1"/>
              </a:solidFill>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44</a:t>
            </a:fld>
            <a:endParaRPr lang="en-US"/>
          </a:p>
        </p:txBody>
      </p:sp>
      <p:pic>
        <p:nvPicPr>
          <p:cNvPr id="22" name="Picture Placeholder 21">
            <a:extLst>
              <a:ext uri="{FF2B5EF4-FFF2-40B4-BE49-F238E27FC236}">
                <a16:creationId xmlns:a16="http://schemas.microsoft.com/office/drawing/2014/main" id="{1DB7F896-8722-4911-A1EC-F258A2B35041}"/>
              </a:ext>
            </a:extLst>
          </p:cNvPr>
          <p:cNvPicPr>
            <a:picLocks noGrp="1" noChangeAspect="1"/>
          </p:cNvPicPr>
          <p:nvPr>
            <p:ph type="pic" sz="quarter" idx="13"/>
          </p:nvPr>
        </p:nvPicPr>
        <p:blipFill rotWithShape="1">
          <a:blip r:embed="rId2"/>
          <a:srcRect r="1252" b="2"/>
          <a:stretch/>
        </p:blipFill>
        <p:spPr>
          <a:xfrm>
            <a:off x="5455212" y="988536"/>
            <a:ext cx="4884848" cy="4884848"/>
          </a:xfrm>
          <a:prstGeom prst="ellipse">
            <a:avLst/>
          </a:prstGeom>
          <a:noFill/>
        </p:spPr>
      </p:pic>
    </p:spTree>
    <p:extLst>
      <p:ext uri="{BB962C8B-B14F-4D97-AF65-F5344CB8AC3E}">
        <p14:creationId xmlns:p14="http://schemas.microsoft.com/office/powerpoint/2010/main" val="3717840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Explosion">
            <a:extLst>
              <a:ext uri="{FF2B5EF4-FFF2-40B4-BE49-F238E27FC236}">
                <a16:creationId xmlns:a16="http://schemas.microsoft.com/office/drawing/2014/main" id="{F6F1DD56-3321-4EDA-98BC-699F01F2D477}"/>
              </a:ext>
            </a:extLst>
          </p:cNvPr>
          <p:cNvPicPr>
            <a:picLocks noChangeAspect="1"/>
          </p:cNvPicPr>
          <p:nvPr/>
        </p:nvPicPr>
        <p:blipFill>
          <a:blip r:embed="rId2">
            <a:extLst>
              <a:ext uri="{96DAC541-7B7A-43D3-8B79-37D633B846F1}">
                <asvg:svgBlip xmlns="" xmlns:asvg="http://schemas.microsoft.com/office/drawing/2016/SVG/main" r:embed="rId3"/>
              </a:ext>
            </a:extLst>
          </a:blip>
          <a:srcRect/>
          <a:stretch/>
        </p:blipFill>
        <p:spPr>
          <a:xfrm>
            <a:off x="9947195" y="1882334"/>
            <a:ext cx="643467" cy="643467"/>
          </a:xfrm>
          <a:prstGeom prst="rect">
            <a:avLst/>
          </a:prstGeom>
        </p:spPr>
      </p:pic>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Risk Profile </a:t>
            </a:r>
            <a:r>
              <a:rPr lang="en-US" b="0" cap="none" dirty="0">
                <a:solidFill>
                  <a:schemeClr val="accent1"/>
                </a:solidFill>
              </a:rPr>
              <a:t>Underlying Assets</a:t>
            </a:r>
            <a:endParaRPr lang="en-US" b="0" dirty="0">
              <a:solidFill>
                <a:schemeClr val="accent1"/>
              </a:solidFill>
            </a:endParaRPr>
          </a:p>
        </p:txBody>
      </p:sp>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45</a:t>
            </a:fld>
            <a:endParaRPr lang="en-US" noProof="0"/>
          </a:p>
        </p:txBody>
      </p:sp>
      <p:sp>
        <p:nvSpPr>
          <p:cNvPr id="16" name="Picture Placeholder 5">
            <a:extLst>
              <a:ext uri="{FF2B5EF4-FFF2-40B4-BE49-F238E27FC236}">
                <a16:creationId xmlns:a16="http://schemas.microsoft.com/office/drawing/2014/main" id="{5C99CF2B-415E-4FC3-A2CB-651FC60F79DA}"/>
              </a:ext>
            </a:extLst>
          </p:cNvPr>
          <p:cNvSpPr>
            <a:spLocks noGrp="1"/>
          </p:cNvSpPr>
          <p:nvPr>
            <p:ph type="pic" sz="quarter" idx="13"/>
          </p:nvPr>
        </p:nvSpPr>
        <p:spPr>
          <a:xfrm>
            <a:off x="3883544" y="1618729"/>
            <a:ext cx="4424362" cy="4373217"/>
          </a:xfrm>
        </p:spPr>
      </p:sp>
      <p:pic>
        <p:nvPicPr>
          <p:cNvPr id="12" name="Content Placeholder 11">
            <a:extLst>
              <a:ext uri="{FF2B5EF4-FFF2-40B4-BE49-F238E27FC236}">
                <a16:creationId xmlns:a16="http://schemas.microsoft.com/office/drawing/2014/main" id="{FBD4A397-73AD-485B-91B6-D5E594A7F278}"/>
              </a:ext>
            </a:extLst>
          </p:cNvPr>
          <p:cNvPicPr>
            <a:picLocks noGrp="1" noChangeAspect="1"/>
          </p:cNvPicPr>
          <p:nvPr>
            <p:ph idx="14"/>
          </p:nvPr>
        </p:nvPicPr>
        <p:blipFill>
          <a:blip r:embed="rId4"/>
          <a:stretch>
            <a:fillRect/>
          </a:stretch>
        </p:blipFill>
        <p:spPr>
          <a:xfrm>
            <a:off x="8528050" y="3359243"/>
            <a:ext cx="3444875" cy="2200088"/>
          </a:xfrm>
          <a:prstGeom prst="rect">
            <a:avLst/>
          </a:prstGeom>
          <a:effectLst>
            <a:glow rad="127000">
              <a:schemeClr val="accent1">
                <a:alpha val="40000"/>
              </a:schemeClr>
            </a:glow>
            <a:softEdge rad="12700"/>
          </a:effectLst>
        </p:spPr>
      </p:pic>
      <p:sp>
        <p:nvSpPr>
          <p:cNvPr id="4" name="Content Placeholder 3">
            <a:extLst>
              <a:ext uri="{FF2B5EF4-FFF2-40B4-BE49-F238E27FC236}">
                <a16:creationId xmlns:a16="http://schemas.microsoft.com/office/drawing/2014/main" id="{5C6717CB-7D71-4843-80BE-B3489B3A6F93}"/>
              </a:ext>
            </a:extLst>
          </p:cNvPr>
          <p:cNvSpPr>
            <a:spLocks noGrp="1"/>
          </p:cNvSpPr>
          <p:nvPr>
            <p:ph idx="15"/>
          </p:nvPr>
        </p:nvSpPr>
        <p:spPr>
          <a:xfrm>
            <a:off x="219126" y="2711636"/>
            <a:ext cx="3445566" cy="495389"/>
          </a:xfrm>
          <a:prstGeom prst="rect">
            <a:avLst/>
          </a:prstGeom>
        </p:spPr>
        <p:txBody>
          <a:bodyPr anchor="ctr">
            <a:normAutofit/>
          </a:bodyPr>
          <a:lstStyle/>
          <a:p>
            <a:pPr marL="0" indent="0">
              <a:buNone/>
            </a:pPr>
            <a:r>
              <a:rPr lang="en-US" dirty="0"/>
              <a:t>Extreme volatility is observed in these series.</a:t>
            </a:r>
          </a:p>
        </p:txBody>
      </p:sp>
      <p:sp>
        <p:nvSpPr>
          <p:cNvPr id="20" name="Content Placeholder 8">
            <a:extLst>
              <a:ext uri="{FF2B5EF4-FFF2-40B4-BE49-F238E27FC236}">
                <a16:creationId xmlns:a16="http://schemas.microsoft.com/office/drawing/2014/main" id="{CDF098DC-7746-4639-B19E-EF65D891EF6E}"/>
              </a:ext>
            </a:extLst>
          </p:cNvPr>
          <p:cNvSpPr>
            <a:spLocks noGrp="1"/>
          </p:cNvSpPr>
          <p:nvPr>
            <p:ph idx="16"/>
          </p:nvPr>
        </p:nvSpPr>
        <p:spPr>
          <a:xfrm>
            <a:off x="8527124" y="2711636"/>
            <a:ext cx="3445566" cy="495389"/>
          </a:xfrm>
        </p:spPr>
        <p:txBody>
          <a:bodyPr/>
          <a:lstStyle/>
          <a:p>
            <a:r>
              <a:rPr lang="en-US" dirty="0"/>
              <a:t>Our opportunity is to exploit this behavior.</a:t>
            </a:r>
          </a:p>
        </p:txBody>
      </p:sp>
      <p:pic>
        <p:nvPicPr>
          <p:cNvPr id="39" name="Content Placeholder 38">
            <a:extLst>
              <a:ext uri="{FF2B5EF4-FFF2-40B4-BE49-F238E27FC236}">
                <a16:creationId xmlns:a16="http://schemas.microsoft.com/office/drawing/2014/main" id="{EF44A41C-5015-40F5-971A-C50FCAC75E9D}"/>
              </a:ext>
            </a:extLst>
          </p:cNvPr>
          <p:cNvPicPr>
            <a:picLocks noGrp="1" noChangeAspect="1"/>
          </p:cNvPicPr>
          <p:nvPr>
            <p:ph idx="1"/>
          </p:nvPr>
        </p:nvPicPr>
        <p:blipFill>
          <a:blip r:embed="rId5"/>
          <a:stretch>
            <a:fillRect/>
          </a:stretch>
        </p:blipFill>
        <p:spPr>
          <a:xfrm>
            <a:off x="266468" y="3539200"/>
            <a:ext cx="3444875" cy="1840173"/>
          </a:xfrm>
          <a:prstGeom prst="rect">
            <a:avLst/>
          </a:prstGeom>
          <a:effectLst>
            <a:glow rad="127000">
              <a:schemeClr val="accent1">
                <a:alpha val="40000"/>
              </a:schemeClr>
            </a:glow>
            <a:softEdge rad="12700"/>
          </a:effectLst>
        </p:spPr>
      </p:pic>
      <p:sp>
        <p:nvSpPr>
          <p:cNvPr id="41" name="Picture Placeholder 5">
            <a:extLst>
              <a:ext uri="{FF2B5EF4-FFF2-40B4-BE49-F238E27FC236}">
                <a16:creationId xmlns:a16="http://schemas.microsoft.com/office/drawing/2014/main" id="{C16B2B45-C7AB-4FD5-AB84-EF2ECEBEFE80}"/>
              </a:ext>
            </a:extLst>
          </p:cNvPr>
          <p:cNvSpPr txBox="1">
            <a:spLocks/>
          </p:cNvSpPr>
          <p:nvPr/>
        </p:nvSpPr>
        <p:spPr>
          <a:xfrm>
            <a:off x="3879057" y="1618730"/>
            <a:ext cx="4424362" cy="4373216"/>
          </a:xfrm>
          <a:prstGeom prst="rect">
            <a:avLst/>
          </a:prstGeom>
          <a:solidFill>
            <a:schemeClr val="bg2">
              <a:lumMod val="90000"/>
            </a:schemeClr>
          </a:solidFill>
        </p:spPr>
      </p:sp>
      <p:pic>
        <p:nvPicPr>
          <p:cNvPr id="43" name="Picture 42">
            <a:extLst>
              <a:ext uri="{FF2B5EF4-FFF2-40B4-BE49-F238E27FC236}">
                <a16:creationId xmlns:a16="http://schemas.microsoft.com/office/drawing/2014/main" id="{504B1D26-4B40-4931-884F-1688E28382F6}"/>
              </a:ext>
            </a:extLst>
          </p:cNvPr>
          <p:cNvPicPr>
            <a:picLocks noChangeAspect="1"/>
          </p:cNvPicPr>
          <p:nvPr/>
        </p:nvPicPr>
        <p:blipFill>
          <a:blip r:embed="rId6"/>
          <a:stretch>
            <a:fillRect/>
          </a:stretch>
        </p:blipFill>
        <p:spPr>
          <a:xfrm>
            <a:off x="4007886" y="2711636"/>
            <a:ext cx="4166704" cy="2489200"/>
          </a:xfrm>
          <a:prstGeom prst="rect">
            <a:avLst/>
          </a:prstGeom>
          <a:effectLst>
            <a:glow rad="127000">
              <a:schemeClr val="accent1">
                <a:alpha val="20000"/>
              </a:schemeClr>
            </a:glow>
            <a:softEdge rad="12700"/>
          </a:effectLst>
        </p:spPr>
      </p:pic>
      <p:pic>
        <p:nvPicPr>
          <p:cNvPr id="46" name="Picture Placeholder 14" descr="Flammable">
            <a:extLst>
              <a:ext uri="{FF2B5EF4-FFF2-40B4-BE49-F238E27FC236}">
                <a16:creationId xmlns:a16="http://schemas.microsoft.com/office/drawing/2014/main" id="{498AB9E7-812C-4DA3-8AA3-D0AEC68BE6E7}"/>
              </a:ext>
            </a:extLst>
          </p:cNvPr>
          <p:cNvPicPr>
            <a:picLocks noChangeAspect="1"/>
          </p:cNvPicPr>
          <p:nvPr/>
        </p:nvPicPr>
        <p:blipFill>
          <a:blip r:embed="rId7">
            <a:extLst>
              <a:ext uri="{96DAC541-7B7A-43D3-8B79-37D633B846F1}">
                <asvg:svgBlip xmlns="" xmlns:asvg="http://schemas.microsoft.com/office/drawing/2016/SVG/main" r:embed="rId8"/>
              </a:ext>
            </a:extLst>
          </a:blip>
          <a:srcRect/>
          <a:stretch/>
        </p:blipFill>
        <p:spPr>
          <a:xfrm>
            <a:off x="1638768" y="1920314"/>
            <a:ext cx="605487" cy="605487"/>
          </a:xfrm>
          <a:prstGeom prst="rect">
            <a:avLst/>
          </a:prstGeom>
        </p:spPr>
      </p:pic>
      <p:sp>
        <p:nvSpPr>
          <p:cNvPr id="51" name="Content Placeholder 3">
            <a:extLst>
              <a:ext uri="{FF2B5EF4-FFF2-40B4-BE49-F238E27FC236}">
                <a16:creationId xmlns:a16="http://schemas.microsoft.com/office/drawing/2014/main" id="{33E179DD-7858-4C71-955B-40853C57A264}"/>
              </a:ext>
            </a:extLst>
          </p:cNvPr>
          <p:cNvSpPr txBox="1">
            <a:spLocks/>
          </p:cNvSpPr>
          <p:nvPr/>
        </p:nvSpPr>
        <p:spPr>
          <a:xfrm>
            <a:off x="4206408" y="1975362"/>
            <a:ext cx="3445566" cy="495389"/>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Benchmarks have a similar risk profile.</a:t>
            </a:r>
          </a:p>
        </p:txBody>
      </p:sp>
    </p:spTree>
    <p:extLst>
      <p:ext uri="{BB962C8B-B14F-4D97-AF65-F5344CB8AC3E}">
        <p14:creationId xmlns:p14="http://schemas.microsoft.com/office/powerpoint/2010/main" val="838201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C9A137-0E8A-477B-AA33-44A2558A1F8D}"/>
              </a:ext>
            </a:extLst>
          </p:cNvPr>
          <p:cNvPicPr>
            <a:picLocks noGrp="1" noChangeAspect="1"/>
          </p:cNvPicPr>
          <p:nvPr>
            <p:ph idx="1"/>
          </p:nvPr>
        </p:nvPicPr>
        <p:blipFill>
          <a:blip r:embed="rId2"/>
          <a:stretch>
            <a:fillRect/>
          </a:stretch>
        </p:blipFill>
        <p:spPr>
          <a:xfrm>
            <a:off x="227202" y="2810652"/>
            <a:ext cx="5919626" cy="2656839"/>
          </a:xfrm>
          <a:prstGeom prst="rect">
            <a:avLst/>
          </a:prstGeom>
        </p:spPr>
      </p:pic>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46</a:t>
            </a:fld>
            <a:endParaRPr lang="en-US" noProof="0"/>
          </a:p>
        </p:txBody>
      </p:sp>
      <p:sp>
        <p:nvSpPr>
          <p:cNvPr id="41" name="Content Placeholder 4">
            <a:extLst>
              <a:ext uri="{FF2B5EF4-FFF2-40B4-BE49-F238E27FC236}">
                <a16:creationId xmlns:a16="http://schemas.microsoft.com/office/drawing/2014/main" id="{B6B361FF-E757-4C86-9A45-C5720786A547}"/>
              </a:ext>
            </a:extLst>
          </p:cNvPr>
          <p:cNvSpPr>
            <a:spLocks noGrp="1"/>
          </p:cNvSpPr>
          <p:nvPr>
            <p:ph idx="15"/>
          </p:nvPr>
        </p:nvSpPr>
        <p:spPr>
          <a:xfrm>
            <a:off x="1309370" y="1903728"/>
            <a:ext cx="3445566" cy="495389"/>
          </a:xfrm>
        </p:spPr>
        <p:txBody>
          <a:bodyPr/>
          <a:lstStyle/>
          <a:p>
            <a:r>
              <a:rPr lang="en-US" dirty="0"/>
              <a:t>Extremely volatility</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idx="19"/>
          </p:nvPr>
        </p:nvSpPr>
        <p:spPr>
          <a:xfrm>
            <a:off x="6779072" y="1721898"/>
            <a:ext cx="4968169" cy="605487"/>
          </a:xfrm>
          <a:prstGeom prst="rect">
            <a:avLst/>
          </a:prstGeom>
        </p:spPr>
        <p:txBody>
          <a:bodyPr anchor="b">
            <a:normAutofit/>
          </a:bodyPr>
          <a:lstStyle/>
          <a:p>
            <a:r>
              <a:rPr lang="en-US" dirty="0"/>
              <a:t>Each commodity has a unique volatility profile, one that we will look to model and exploit for our trading strategies.</a:t>
            </a:r>
          </a:p>
        </p:txBody>
      </p:sp>
      <p:sp>
        <p:nvSpPr>
          <p:cNvPr id="43" name="Content Placeholder 6">
            <a:extLst>
              <a:ext uri="{FF2B5EF4-FFF2-40B4-BE49-F238E27FC236}">
                <a16:creationId xmlns:a16="http://schemas.microsoft.com/office/drawing/2014/main" id="{827D1381-BD14-418E-8B0B-650F97A617B9}"/>
              </a:ext>
            </a:extLst>
          </p:cNvPr>
          <p:cNvSpPr>
            <a:spLocks noGrp="1"/>
          </p:cNvSpPr>
          <p:nvPr>
            <p:ph idx="20"/>
          </p:nvPr>
        </p:nvSpPr>
        <p:spPr>
          <a:xfrm>
            <a:off x="8206154" y="3891378"/>
            <a:ext cx="3445566" cy="495389"/>
          </a:xfrm>
        </p:spPr>
        <p:txBody>
          <a:bodyPr/>
          <a:lstStyle/>
          <a:p>
            <a:r>
              <a:rPr lang="en-US" dirty="0"/>
              <a:t>Unique clustering profile</a:t>
            </a:r>
          </a:p>
        </p:txBody>
      </p:sp>
      <p:pic>
        <p:nvPicPr>
          <p:cNvPr id="11" name="Content Placeholder 10">
            <a:extLst>
              <a:ext uri="{FF2B5EF4-FFF2-40B4-BE49-F238E27FC236}">
                <a16:creationId xmlns:a16="http://schemas.microsoft.com/office/drawing/2014/main" id="{C2859037-A7BC-420B-AC99-FB641499EC57}"/>
              </a:ext>
            </a:extLst>
          </p:cNvPr>
          <p:cNvPicPr>
            <a:picLocks noGrp="1" noChangeAspect="1"/>
          </p:cNvPicPr>
          <p:nvPr>
            <p:ph idx="23"/>
          </p:nvPr>
        </p:nvPicPr>
        <p:blipFill>
          <a:blip r:embed="rId3"/>
          <a:stretch>
            <a:fillRect/>
          </a:stretch>
        </p:blipFill>
        <p:spPr>
          <a:xfrm>
            <a:off x="6614068" y="4675704"/>
            <a:ext cx="4666642" cy="1967402"/>
          </a:xfrm>
          <a:prstGeom prst="rect">
            <a:avLst/>
          </a:prstGeom>
        </p:spPr>
      </p:pic>
      <p:pic>
        <p:nvPicPr>
          <p:cNvPr id="15" name="Picture Placeholder 14" descr="Atom">
            <a:extLst>
              <a:ext uri="{FF2B5EF4-FFF2-40B4-BE49-F238E27FC236}">
                <a16:creationId xmlns:a16="http://schemas.microsoft.com/office/drawing/2014/main" id="{E88BE0A6-C4BC-4A71-BE95-0118D121EF74}"/>
              </a:ext>
            </a:extLst>
          </p:cNvPr>
          <p:cNvPicPr>
            <a:picLocks noGrp="1" noChangeAspect="1"/>
          </p:cNvPicPr>
          <p:nvPr>
            <p:ph type="pic" sz="quarter" idx="21"/>
          </p:nvPr>
        </p:nvPicPr>
        <p:blipFill>
          <a:blip r:embed="rId4">
            <a:extLst>
              <a:ext uri="{96DAC541-7B7A-43D3-8B79-37D633B846F1}">
                <asvg:svgBlip xmlns="" xmlns:asvg="http://schemas.microsoft.com/office/drawing/2016/SVG/main" r:embed="rId5"/>
              </a:ext>
            </a:extLst>
          </a:blip>
          <a:srcRect/>
          <a:stretch>
            <a:fillRect/>
          </a:stretch>
        </p:blipFill>
        <p:spPr/>
      </p:pic>
      <p:pic>
        <p:nvPicPr>
          <p:cNvPr id="17" name="Picture Placeholder 16" descr="Voice">
            <a:extLst>
              <a:ext uri="{FF2B5EF4-FFF2-40B4-BE49-F238E27FC236}">
                <a16:creationId xmlns:a16="http://schemas.microsoft.com/office/drawing/2014/main" id="{3A4B6792-4A29-4A30-90BD-029FB4882DEF}"/>
              </a:ext>
            </a:extLst>
          </p:cNvPr>
          <p:cNvPicPr>
            <a:picLocks noGrp="1" noChangeAspect="1"/>
          </p:cNvPicPr>
          <p:nvPr>
            <p:ph type="pic" sz="quarter" idx="22"/>
          </p:nvPr>
        </p:nvPicPr>
        <p:blipFill>
          <a:blip r:embed="rId6">
            <a:extLst>
              <a:ext uri="{96DAC541-7B7A-43D3-8B79-37D633B846F1}">
                <asvg:svgBlip xmlns="" xmlns:asvg="http://schemas.microsoft.com/office/drawing/2016/SVG/main" r:embed="rId7"/>
              </a:ext>
            </a:extLst>
          </a:blip>
          <a:srcRect l="131" r="131"/>
          <a:stretch>
            <a:fillRect/>
          </a:stretch>
        </p:blipFill>
        <p:spPr>
          <a:xfrm>
            <a:off x="6980238" y="3890963"/>
            <a:ext cx="604837" cy="606425"/>
          </a:xfrm>
        </p:spPr>
      </p:pic>
      <p:sp>
        <p:nvSpPr>
          <p:cNvPr id="31" name="Title 5">
            <a:extLst>
              <a:ext uri="{FF2B5EF4-FFF2-40B4-BE49-F238E27FC236}">
                <a16:creationId xmlns:a16="http://schemas.microsoft.com/office/drawing/2014/main" id="{2AEA2D7A-F497-41E9-B5BE-B487F4BBE752}"/>
              </a:ext>
            </a:extLst>
          </p:cNvPr>
          <p:cNvSpPr txBox="1">
            <a:spLocks/>
          </p:cNvSpPr>
          <p:nvPr/>
        </p:nvSpPr>
        <p:spPr>
          <a:xfrm>
            <a:off x="485191" y="383525"/>
            <a:ext cx="8658809" cy="605487"/>
          </a:xfrm>
          <a:prstGeom prst="rect">
            <a:avLst/>
          </a:prstGeom>
        </p:spPr>
        <p:txBody>
          <a:bodyPr vert="horz" lIns="0" tIns="0" rIns="0" bIns="0" rtlCol="0" anchor="b">
            <a:normAutofit fontScale="900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solidFill>
                  <a:schemeClr val="accent1"/>
                </a:solidFill>
              </a:rPr>
              <a:t>RISK PROFILES: Underlying Assets Continued</a:t>
            </a:r>
          </a:p>
        </p:txBody>
      </p:sp>
    </p:spTree>
    <p:extLst>
      <p:ext uri="{BB962C8B-B14F-4D97-AF65-F5344CB8AC3E}">
        <p14:creationId xmlns:p14="http://schemas.microsoft.com/office/powerpoint/2010/main" val="3815078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47</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solidFill>
                  <a:schemeClr val="accent1"/>
                </a:solidFill>
              </a:rPr>
              <a:t>Modeling volatility</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714103"/>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870364" y="3631103"/>
            <a:ext cx="6396522" cy="2984582"/>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7B71C0-7D25-42F1-9BD2-2715380247F2}"/>
              </a:ext>
            </a:extLst>
          </p:cNvPr>
          <p:cNvPicPr>
            <a:picLocks noChangeAspect="1"/>
          </p:cNvPicPr>
          <p:nvPr/>
        </p:nvPicPr>
        <p:blipFill>
          <a:blip r:embed="rId2"/>
          <a:stretch>
            <a:fillRect/>
          </a:stretch>
        </p:blipFill>
        <p:spPr>
          <a:xfrm>
            <a:off x="3229225" y="1408822"/>
            <a:ext cx="8428931" cy="3783064"/>
          </a:xfrm>
          <a:prstGeom prst="rect">
            <a:avLst/>
          </a:prstGeom>
        </p:spPr>
      </p:pic>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48</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2"/>
            <a:ext cx="11344368" cy="589670"/>
          </a:xfrm>
        </p:spPr>
        <p:txBody>
          <a:bodyPr/>
          <a:lstStyle/>
          <a:p>
            <a:r>
              <a:rPr lang="en-US" dirty="0">
                <a:solidFill>
                  <a:schemeClr val="accent1"/>
                </a:solidFill>
              </a:rPr>
              <a:t>time series analysis &amp; statistical Correlation</a:t>
            </a:r>
            <a:endParaRPr lang="en-US" b="0" dirty="0">
              <a:solidFill>
                <a:schemeClr val="accent1"/>
              </a:solidFill>
            </a:endParaRPr>
          </a:p>
        </p:txBody>
      </p:sp>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535961" y="1537468"/>
            <a:ext cx="2651680" cy="3783064"/>
          </a:xfrm>
        </p:spPr>
        <p:txBody>
          <a:bodyPr>
            <a:normAutofit fontScale="55000" lnSpcReduction="20000"/>
          </a:bodyPr>
          <a:lstStyle/>
          <a:p>
            <a:r>
              <a:rPr lang="en-US" dirty="0"/>
              <a:t>When viewing the autocorrelation of this series, the characteristics of a stationary process are observed at lag = 3. </a:t>
            </a:r>
          </a:p>
          <a:p>
            <a:r>
              <a:rPr lang="en-US" dirty="0"/>
              <a:t>A </a:t>
            </a:r>
            <a:r>
              <a:rPr lang="en-US" dirty="0" err="1"/>
              <a:t>Ljung</a:t>
            </a:r>
            <a:r>
              <a:rPr lang="en-US" dirty="0"/>
              <a:t>-Box test at lag = 3 yields a p-value beyond the level of strongly significant at the .01 level. </a:t>
            </a:r>
          </a:p>
          <a:p>
            <a:r>
              <a:rPr lang="en-US" dirty="0"/>
              <a:t>The null hypothesis of a random-walk process is thereby rejected, and it is concluded that this series is self-correlated at the lag interval 3.</a:t>
            </a:r>
          </a:p>
          <a:p>
            <a:r>
              <a:rPr lang="en-US" dirty="0"/>
              <a:t>This will determine our holding period for this strategy.</a:t>
            </a:r>
          </a:p>
        </p:txBody>
      </p:sp>
      <p:sp>
        <p:nvSpPr>
          <p:cNvPr id="11" name="Callout: Line 10">
            <a:extLst>
              <a:ext uri="{FF2B5EF4-FFF2-40B4-BE49-F238E27FC236}">
                <a16:creationId xmlns:a16="http://schemas.microsoft.com/office/drawing/2014/main" id="{9C5C1169-9875-4BCE-955F-1BE12B2BC92C}"/>
              </a:ext>
            </a:extLst>
          </p:cNvPr>
          <p:cNvSpPr/>
          <p:nvPr/>
        </p:nvSpPr>
        <p:spPr>
          <a:xfrm>
            <a:off x="5575100" y="3830500"/>
            <a:ext cx="2694256" cy="399594"/>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Statistically Significant </a:t>
            </a:r>
          </a:p>
        </p:txBody>
      </p:sp>
    </p:spTree>
    <p:extLst>
      <p:ext uri="{BB962C8B-B14F-4D97-AF65-F5344CB8AC3E}">
        <p14:creationId xmlns:p14="http://schemas.microsoft.com/office/powerpoint/2010/main" val="2751546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70DF261-F32D-424D-8324-C821E98FBEA6}"/>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49</a:t>
            </a:fld>
            <a:endParaRPr lang="en-US" noProof="0"/>
          </a:p>
        </p:txBody>
      </p:sp>
      <p:pic>
        <p:nvPicPr>
          <p:cNvPr id="6" name="Content Placeholder 5" descr="A close up of a map&#10;&#10;Description automatically generated">
            <a:extLst>
              <a:ext uri="{FF2B5EF4-FFF2-40B4-BE49-F238E27FC236}">
                <a16:creationId xmlns:a16="http://schemas.microsoft.com/office/drawing/2014/main" id="{EBACB7AC-0AE5-054A-8A97-8E5A624449FC}"/>
              </a:ext>
            </a:extLst>
          </p:cNvPr>
          <p:cNvPicPr>
            <a:picLocks noGrp="1"/>
          </p:cNvPicPr>
          <p:nvPr>
            <p:ph sz="half" idx="1"/>
          </p:nvPr>
        </p:nvPicPr>
        <p:blipFill rotWithShape="1">
          <a:blip r:embed="rId2"/>
          <a:stretch/>
        </p:blipFill>
        <p:spPr>
          <a:xfrm>
            <a:off x="1129344" y="1423457"/>
            <a:ext cx="10234352" cy="3410935"/>
          </a:xfrm>
          <a:prstGeom prst="rect">
            <a:avLst/>
          </a:prstGeom>
          <a:noFill/>
        </p:spPr>
      </p:pic>
      <p:sp>
        <p:nvSpPr>
          <p:cNvPr id="3" name="Content Placeholder 2">
            <a:extLst>
              <a:ext uri="{FF2B5EF4-FFF2-40B4-BE49-F238E27FC236}">
                <a16:creationId xmlns:a16="http://schemas.microsoft.com/office/drawing/2014/main" id="{A1259C7E-63A1-FF4D-B2FF-767DC79D4E2B}"/>
              </a:ext>
            </a:extLst>
          </p:cNvPr>
          <p:cNvSpPr>
            <a:spLocks noGrp="1"/>
          </p:cNvSpPr>
          <p:nvPr>
            <p:ph sz="half" idx="2"/>
          </p:nvPr>
        </p:nvSpPr>
        <p:spPr>
          <a:xfrm>
            <a:off x="1615649" y="5242891"/>
            <a:ext cx="8840316" cy="831906"/>
          </a:xfrm>
          <a:prstGeom prst="rect">
            <a:avLst/>
          </a:prstGeom>
        </p:spPr>
        <p:txBody>
          <a:bodyPr>
            <a:normAutofit fontScale="92500"/>
          </a:bodyPr>
          <a:lstStyle/>
          <a:p>
            <a:pPr marL="0" indent="0">
              <a:buNone/>
            </a:pPr>
            <a:r>
              <a:rPr lang="en-US" dirty="0"/>
              <a:t>Once a statistical model has been fitted to our series, we assess the model fit by observing the standardized residuals.</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Assessing Mode fit</a:t>
            </a:r>
            <a:endParaRPr lang="en-US" b="0" dirty="0">
              <a:solidFill>
                <a:schemeClr val="accent1"/>
              </a:solidFill>
            </a:endParaRPr>
          </a:p>
        </p:txBody>
      </p:sp>
      <p:sp>
        <p:nvSpPr>
          <p:cNvPr id="2" name="Slide Number Placeholder 1" hidden="1">
            <a:extLst>
              <a:ext uri="{FF2B5EF4-FFF2-40B4-BE49-F238E27FC236}">
                <a16:creationId xmlns:a16="http://schemas.microsoft.com/office/drawing/2014/main" id="{5177F29F-320A-4C44-8806-FD6C7A05E1A1}"/>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49</a:t>
            </a:fld>
            <a:endParaRPr lang="en-US" noProof="0"/>
          </a:p>
        </p:txBody>
      </p:sp>
    </p:spTree>
    <p:extLst>
      <p:ext uri="{BB962C8B-B14F-4D97-AF65-F5344CB8AC3E}">
        <p14:creationId xmlns:p14="http://schemas.microsoft.com/office/powerpoint/2010/main" val="4206347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043869999"/>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a:xfrm>
            <a:off x="515939" y="499595"/>
            <a:ext cx="4771434" cy="905693"/>
          </a:xfrm>
          <a:prstGeom prst="rect">
            <a:avLst/>
          </a:prstGeom>
        </p:spPr>
        <p:txBody>
          <a:bodyPr anchor="ctr">
            <a:normAutofit/>
          </a:bodyPr>
          <a:lstStyle/>
          <a:p>
            <a:r>
              <a:rPr lang="en-US" dirty="0">
                <a:solidFill>
                  <a:schemeClr val="accent1"/>
                </a:solidFill>
              </a:rPr>
              <a:t>predictive modeling</a:t>
            </a:r>
            <a:endParaRPr lang="en-US" b="0" dirty="0">
              <a:solidFill>
                <a:schemeClr val="accent1"/>
              </a:solidFill>
            </a:endParaRPr>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idx="1"/>
          </p:nvPr>
        </p:nvSpPr>
        <p:spPr>
          <a:xfrm>
            <a:off x="538960" y="1825625"/>
            <a:ext cx="4071541" cy="4351338"/>
          </a:xfrm>
          <a:prstGeom prst="rect">
            <a:avLst/>
          </a:prstGeom>
        </p:spPr>
        <p:txBody>
          <a:bodyPr>
            <a:normAutofit/>
          </a:bodyPr>
          <a:lstStyle/>
          <a:p>
            <a:r>
              <a:rPr lang="en-US" dirty="0"/>
              <a:t>Here we see the return series of a commodity (black).</a:t>
            </a:r>
          </a:p>
          <a:p>
            <a:r>
              <a:rPr lang="en-US" dirty="0"/>
              <a:t>Superimposed is our model predictions for the period (</a:t>
            </a:r>
            <a:r>
              <a:rPr lang="en-US" dirty="0">
                <a:solidFill>
                  <a:schemeClr val="accent2"/>
                </a:solidFill>
              </a:rPr>
              <a:t>blue</a:t>
            </a:r>
            <a:r>
              <a:rPr lang="en-US" dirty="0"/>
              <a:t>).</a:t>
            </a:r>
          </a:p>
          <a:p>
            <a:r>
              <a:rPr lang="en-US" dirty="0"/>
              <a:t>Based upon our strategy threshold, defined by the auto-correlating behavior of the series, we see opportunity for profit from the large deviations from the expectation.</a:t>
            </a:r>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50</a:t>
            </a:fld>
            <a:endParaRPr lang="en-US" noProof="0"/>
          </a:p>
        </p:txBody>
      </p:sp>
      <p:pic>
        <p:nvPicPr>
          <p:cNvPr id="10" name="Picture 9">
            <a:extLst>
              <a:ext uri="{FF2B5EF4-FFF2-40B4-BE49-F238E27FC236}">
                <a16:creationId xmlns:a16="http://schemas.microsoft.com/office/drawing/2014/main" id="{BAA629CE-DE01-4E83-8B6C-950ED27FF7AA}"/>
              </a:ext>
            </a:extLst>
          </p:cNvPr>
          <p:cNvPicPr>
            <a:picLocks noChangeAspect="1"/>
          </p:cNvPicPr>
          <p:nvPr/>
        </p:nvPicPr>
        <p:blipFill rotWithShape="1">
          <a:blip r:embed="rId2"/>
          <a:srcRect l="21893" r="15564"/>
          <a:stretch/>
        </p:blipFill>
        <p:spPr>
          <a:xfrm>
            <a:off x="5215812" y="707977"/>
            <a:ext cx="5340161" cy="5338259"/>
          </a:xfrm>
          <a:prstGeom prst="ellipse">
            <a:avLst/>
          </a:prstGeom>
          <a:noFill/>
        </p:spPr>
      </p:pic>
      <p:sp>
        <p:nvSpPr>
          <p:cNvPr id="14" name="Callout: Line with Accent Bar 13">
            <a:extLst>
              <a:ext uri="{FF2B5EF4-FFF2-40B4-BE49-F238E27FC236}">
                <a16:creationId xmlns:a16="http://schemas.microsoft.com/office/drawing/2014/main" id="{F9A3DE22-933B-4CAF-BAE5-A732EA10FF90}"/>
              </a:ext>
            </a:extLst>
          </p:cNvPr>
          <p:cNvSpPr/>
          <p:nvPr/>
        </p:nvSpPr>
        <p:spPr>
          <a:xfrm>
            <a:off x="6830196" y="1825158"/>
            <a:ext cx="1932141" cy="334397"/>
          </a:xfrm>
          <a:prstGeom prst="accentCallout1">
            <a:avLst>
              <a:gd name="adj1" fmla="val 18750"/>
              <a:gd name="adj2" fmla="val -8333"/>
              <a:gd name="adj3" fmla="val 213244"/>
              <a:gd name="adj4" fmla="val -47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Opportunity</a:t>
            </a:r>
          </a:p>
        </p:txBody>
      </p:sp>
      <p:sp>
        <p:nvSpPr>
          <p:cNvPr id="15" name="Callout: Line with Accent Bar 14">
            <a:extLst>
              <a:ext uri="{FF2B5EF4-FFF2-40B4-BE49-F238E27FC236}">
                <a16:creationId xmlns:a16="http://schemas.microsoft.com/office/drawing/2014/main" id="{092A3C84-1835-476D-BEB6-2F840CCEC5D3}"/>
              </a:ext>
            </a:extLst>
          </p:cNvPr>
          <p:cNvSpPr/>
          <p:nvPr/>
        </p:nvSpPr>
        <p:spPr>
          <a:xfrm>
            <a:off x="6734481" y="4923088"/>
            <a:ext cx="1932140" cy="334397"/>
          </a:xfrm>
          <a:prstGeom prst="accentCallout1">
            <a:avLst>
              <a:gd name="adj1" fmla="val -247676"/>
              <a:gd name="adj2" fmla="val -27407"/>
              <a:gd name="adj3" fmla="val 100987"/>
              <a:gd name="adj4" fmla="val 1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Opportunity</a:t>
            </a:r>
          </a:p>
        </p:txBody>
      </p:sp>
    </p:spTree>
    <p:extLst>
      <p:ext uri="{BB962C8B-B14F-4D97-AF65-F5344CB8AC3E}">
        <p14:creationId xmlns:p14="http://schemas.microsoft.com/office/powerpoint/2010/main" val="635873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16586"/>
            <a:ext cx="11150600" cy="920336"/>
          </a:xfrm>
        </p:spPr>
        <p:txBody>
          <a:bodyPr/>
          <a:lstStyle/>
          <a:p>
            <a:r>
              <a:rPr lang="en-US" dirty="0"/>
              <a:t>generalized autoregressive conditional </a:t>
            </a:r>
            <a:r>
              <a:rPr lang="en-US" dirty="0" smtClean="0"/>
              <a:t>heteroscedasticity (</a:t>
            </a:r>
            <a:r>
              <a:rPr lang="en-US" dirty="0" err="1" smtClean="0"/>
              <a:t>garch</a:t>
            </a:r>
            <a:r>
              <a:rPr lang="en-US" dirty="0" smtClean="0"/>
              <a:t>) Model</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4" name="TextBox 3"/>
          <p:cNvSpPr txBox="1"/>
          <p:nvPr/>
        </p:nvSpPr>
        <p:spPr>
          <a:xfrm>
            <a:off x="609600" y="1515300"/>
            <a:ext cx="10737669" cy="3416320"/>
          </a:xfrm>
          <a:prstGeom prst="rect">
            <a:avLst/>
          </a:prstGeom>
          <a:noFill/>
        </p:spPr>
        <p:txBody>
          <a:bodyPr wrap="square" rtlCol="0">
            <a:spAutoFit/>
          </a:bodyPr>
          <a:lstStyle/>
          <a:p>
            <a:r>
              <a:rPr lang="en-US" b="1" dirty="0" smtClean="0"/>
              <a:t>GARCH</a:t>
            </a:r>
            <a:r>
              <a:rPr lang="en-US" dirty="0" smtClean="0"/>
              <a:t>, with roots in econometrics, is an approach for estimating volatility in financial markets.  	</a:t>
            </a:r>
            <a:endParaRPr lang="en-US" dirty="0"/>
          </a:p>
          <a:p>
            <a:endParaRPr lang="en-US" dirty="0" smtClean="0"/>
          </a:p>
          <a:p>
            <a:r>
              <a:rPr lang="en-US" b="1" dirty="0" smtClean="0"/>
              <a:t>GARCH </a:t>
            </a:r>
            <a:r>
              <a:rPr lang="en-US" dirty="0" smtClean="0"/>
              <a:t>models are particularly useful with financial instruments, such as commodities futures, that have </a:t>
            </a:r>
            <a:r>
              <a:rPr lang="en-US" dirty="0" smtClean="0">
                <a:solidFill>
                  <a:schemeClr val="accent6">
                    <a:lumMod val="75000"/>
                  </a:schemeClr>
                </a:solidFill>
              </a:rPr>
              <a:t>ever changing volatility</a:t>
            </a:r>
            <a:r>
              <a:rPr lang="en-US" dirty="0" smtClean="0"/>
              <a:t>.  Oil and gasoline are particularly volatile as they can have </a:t>
            </a:r>
            <a:r>
              <a:rPr lang="en-US" dirty="0" smtClean="0">
                <a:solidFill>
                  <a:srgbClr val="33CC33"/>
                </a:solidFill>
              </a:rPr>
              <a:t>periods of relative stability </a:t>
            </a:r>
            <a:r>
              <a:rPr lang="en-US" dirty="0" smtClean="0"/>
              <a:t>followed by </a:t>
            </a:r>
            <a:r>
              <a:rPr lang="en-US" dirty="0" smtClean="0">
                <a:solidFill>
                  <a:srgbClr val="FF0000"/>
                </a:solidFill>
              </a:rPr>
              <a:t>periods of extreme volatility </a:t>
            </a:r>
            <a:r>
              <a:rPr lang="en-US" dirty="0" smtClean="0"/>
              <a:t>due to, for example, geopolitical turmoil.  Once the turmoil subsides, volatility may return to normal levels, or after a period result in even greater volatility. </a:t>
            </a:r>
            <a:r>
              <a:rPr lang="en-US" dirty="0">
                <a:solidFill>
                  <a:schemeClr val="accent6">
                    <a:lumMod val="75000"/>
                  </a:schemeClr>
                </a:solidFill>
              </a:rPr>
              <a:t>Heteroscedasticity</a:t>
            </a:r>
            <a:r>
              <a:rPr lang="en-US" dirty="0"/>
              <a:t> describes the aforementioned pattern of </a:t>
            </a:r>
            <a:r>
              <a:rPr lang="en-US" dirty="0">
                <a:solidFill>
                  <a:schemeClr val="accent6">
                    <a:lumMod val="75000"/>
                  </a:schemeClr>
                </a:solidFill>
              </a:rPr>
              <a:t>variation in volatility </a:t>
            </a:r>
            <a:r>
              <a:rPr lang="en-US" dirty="0"/>
              <a:t>of an error term, or variable, in a predictive model. Where there is heteroscedasticity, </a:t>
            </a:r>
            <a:r>
              <a:rPr lang="en-US" dirty="0">
                <a:solidFill>
                  <a:schemeClr val="accent6">
                    <a:lumMod val="75000"/>
                  </a:schemeClr>
                </a:solidFill>
              </a:rPr>
              <a:t>clustering</a:t>
            </a:r>
            <a:r>
              <a:rPr lang="en-US" dirty="0"/>
              <a:t> tends to persist </a:t>
            </a:r>
            <a:r>
              <a:rPr lang="en-US" dirty="0" smtClean="0"/>
              <a:t>versus linear patterns. GARCH helps to capture this variation in volatility, offering an improvement over simple linear regression.   </a:t>
            </a:r>
          </a:p>
          <a:p>
            <a:endParaRPr lang="en-US" b="1" dirty="0" smtClean="0"/>
          </a:p>
          <a:p>
            <a:endParaRPr lang="en-US" b="1" dirty="0"/>
          </a:p>
          <a:p>
            <a:endParaRPr lang="en-US" dirty="0"/>
          </a:p>
        </p:txBody>
      </p:sp>
      <p:pic>
        <p:nvPicPr>
          <p:cNvPr id="5" name="Picture 4"/>
          <p:cNvPicPr>
            <a:picLocks noChangeAspect="1"/>
          </p:cNvPicPr>
          <p:nvPr/>
        </p:nvPicPr>
        <p:blipFill>
          <a:blip r:embed="rId2"/>
          <a:stretch>
            <a:fillRect/>
          </a:stretch>
        </p:blipFill>
        <p:spPr>
          <a:xfrm>
            <a:off x="2429691" y="4153988"/>
            <a:ext cx="7184571" cy="2220685"/>
          </a:xfrm>
          <a:prstGeom prst="rect">
            <a:avLst/>
          </a:prstGeom>
        </p:spPr>
      </p:pic>
    </p:spTree>
    <p:extLst>
      <p:ext uri="{BB962C8B-B14F-4D97-AF65-F5344CB8AC3E}">
        <p14:creationId xmlns:p14="http://schemas.microsoft.com/office/powerpoint/2010/main" val="81355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GARCH Continued…</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52</a:t>
            </a:fld>
            <a:endParaRPr lang="en-US" noProof="0" dirty="0"/>
          </a:p>
        </p:txBody>
      </p:sp>
      <p:sp>
        <p:nvSpPr>
          <p:cNvPr id="4" name="TextBox 3"/>
          <p:cNvSpPr txBox="1"/>
          <p:nvPr/>
        </p:nvSpPr>
        <p:spPr>
          <a:xfrm>
            <a:off x="740226" y="1602378"/>
            <a:ext cx="6252757" cy="4247317"/>
          </a:xfrm>
          <a:prstGeom prst="rect">
            <a:avLst/>
          </a:prstGeom>
          <a:noFill/>
        </p:spPr>
        <p:txBody>
          <a:bodyPr wrap="square" rtlCol="0">
            <a:spAutoFit/>
          </a:bodyPr>
          <a:lstStyle/>
          <a:p>
            <a:r>
              <a:rPr lang="en-US" b="1" dirty="0"/>
              <a:t>3 Steps of GARCH </a:t>
            </a:r>
            <a:r>
              <a:rPr lang="en-US" b="1" dirty="0" smtClean="0"/>
              <a:t>Models</a:t>
            </a:r>
          </a:p>
          <a:p>
            <a:endParaRPr lang="en-US" b="1" dirty="0"/>
          </a:p>
          <a:p>
            <a:r>
              <a:rPr lang="en-US" dirty="0"/>
              <a:t>1 – estimate best-fitting </a:t>
            </a:r>
            <a:r>
              <a:rPr lang="en-US" dirty="0">
                <a:solidFill>
                  <a:schemeClr val="accent6">
                    <a:lumMod val="75000"/>
                  </a:schemeClr>
                </a:solidFill>
              </a:rPr>
              <a:t>autoregressive</a:t>
            </a:r>
            <a:r>
              <a:rPr lang="en-US" dirty="0"/>
              <a:t> </a:t>
            </a:r>
            <a:r>
              <a:rPr lang="en-US" dirty="0" smtClean="0"/>
              <a:t>model</a:t>
            </a:r>
          </a:p>
          <a:p>
            <a:r>
              <a:rPr lang="en-US" dirty="0" smtClean="0"/>
              <a:t>	GARCH </a:t>
            </a:r>
            <a:r>
              <a:rPr lang="en-US" dirty="0"/>
              <a:t>models are autoregressive:  this means they </a:t>
            </a:r>
            <a:r>
              <a:rPr lang="en-US" dirty="0" smtClean="0"/>
              <a:t>	predict </a:t>
            </a:r>
            <a:r>
              <a:rPr lang="en-US" dirty="0"/>
              <a:t>future values </a:t>
            </a:r>
            <a:r>
              <a:rPr lang="en-US" dirty="0" smtClean="0"/>
              <a:t>based </a:t>
            </a:r>
            <a:r>
              <a:rPr lang="en-US" dirty="0"/>
              <a:t>on past observations</a:t>
            </a:r>
          </a:p>
          <a:p>
            <a:endParaRPr lang="en-US" dirty="0"/>
          </a:p>
          <a:p>
            <a:r>
              <a:rPr lang="en-US" dirty="0"/>
              <a:t>2 – compute </a:t>
            </a:r>
            <a:r>
              <a:rPr lang="en-US" dirty="0">
                <a:solidFill>
                  <a:schemeClr val="accent6">
                    <a:lumMod val="75000"/>
                  </a:schemeClr>
                </a:solidFill>
              </a:rPr>
              <a:t>autocorrelations</a:t>
            </a:r>
            <a:r>
              <a:rPr lang="en-US" dirty="0"/>
              <a:t> of the error </a:t>
            </a:r>
            <a:r>
              <a:rPr lang="en-US" dirty="0" smtClean="0"/>
              <a:t>term</a:t>
            </a:r>
          </a:p>
          <a:p>
            <a:r>
              <a:rPr lang="en-US" dirty="0" smtClean="0"/>
              <a:t>	Autocorrelation measures the degree of similarity 	between a given time series and a lagged version 	of the same series over sequential time periods</a:t>
            </a:r>
            <a:r>
              <a:rPr lang="en-US" dirty="0"/>
              <a:t>	</a:t>
            </a:r>
            <a:endParaRPr lang="en-US" dirty="0" smtClean="0"/>
          </a:p>
          <a:p>
            <a:endParaRPr lang="en-US" dirty="0" smtClean="0"/>
          </a:p>
          <a:p>
            <a:r>
              <a:rPr lang="en-US" dirty="0" smtClean="0"/>
              <a:t>3 </a:t>
            </a:r>
            <a:r>
              <a:rPr lang="en-US" dirty="0"/>
              <a:t>– test for </a:t>
            </a:r>
            <a:r>
              <a:rPr lang="en-US" dirty="0">
                <a:solidFill>
                  <a:schemeClr val="accent6">
                    <a:lumMod val="75000"/>
                  </a:schemeClr>
                </a:solidFill>
              </a:rPr>
              <a:t>significance</a:t>
            </a:r>
            <a:r>
              <a:rPr lang="en-US" dirty="0"/>
              <a:t> </a:t>
            </a:r>
          </a:p>
          <a:p>
            <a:r>
              <a:rPr lang="en-US" dirty="0" smtClean="0"/>
              <a:t>	Testing to determine the extent to which the 	predicted values are explained by the lagged values</a:t>
            </a:r>
          </a:p>
          <a:p>
            <a:endParaRPr lang="en-US" dirty="0"/>
          </a:p>
        </p:txBody>
      </p:sp>
      <p:pic>
        <p:nvPicPr>
          <p:cNvPr id="5" name="Picture 4"/>
          <p:cNvPicPr>
            <a:picLocks noChangeAspect="1"/>
          </p:cNvPicPr>
          <p:nvPr/>
        </p:nvPicPr>
        <p:blipFill>
          <a:blip r:embed="rId2"/>
          <a:stretch>
            <a:fillRect/>
          </a:stretch>
        </p:blipFill>
        <p:spPr>
          <a:xfrm>
            <a:off x="7280366" y="1602377"/>
            <a:ext cx="4097513" cy="4005943"/>
          </a:xfrm>
          <a:prstGeom prst="rect">
            <a:avLst/>
          </a:prstGeom>
        </p:spPr>
      </p:pic>
    </p:spTree>
    <p:extLst>
      <p:ext uri="{BB962C8B-B14F-4D97-AF65-F5344CB8AC3E}">
        <p14:creationId xmlns:p14="http://schemas.microsoft.com/office/powerpoint/2010/main" val="133275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solidFill>
                  <a:schemeClr val="accent1"/>
                </a:solidFill>
              </a:rPr>
              <a:t>MODELING TAIL RISK</a:t>
            </a:r>
            <a:r>
              <a:rPr lang="en-US" dirty="0"/>
              <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55</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56</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57</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29.27</a:t>
            </a:r>
            <a:r>
              <a:rPr lang="en-US" dirty="0"/>
              <a:t>%,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58</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59</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608610" y="5549809"/>
            <a:ext cx="10755086" cy="611618"/>
          </a:xfrm>
        </p:spPr>
        <p:txBody>
          <a:bodyPr>
            <a:normAutofit lnSpcReduction="10000"/>
          </a:bodyPr>
          <a:lstStyle/>
          <a:p>
            <a:pPr marL="0" indent="0">
              <a:buNone/>
            </a:pPr>
            <a:r>
              <a:rPr lang="en-US" sz="1900" dirty="0"/>
              <a:t>Year to date in 2019, our testing data range, we issue exactly 16 positions (32 transactions), leaving us with a net zero position at the end of the holding period, for an annualized return of </a:t>
            </a:r>
            <a:r>
              <a:rPr lang="en-US" sz="1900" b="1" dirty="0"/>
              <a:t>35.81%</a:t>
            </a:r>
            <a:r>
              <a:rPr lang="en-US" sz="1900" dirty="0"/>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60</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61</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3-day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62</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E5D8-C900-40C8-9DF5-CA3C605C261C}"/>
              </a:ext>
            </a:extLst>
          </p:cNvPr>
          <p:cNvSpPr>
            <a:spLocks noGrp="1"/>
          </p:cNvSpPr>
          <p:nvPr>
            <p:ph type="ctrTitle"/>
          </p:nvPr>
        </p:nvSpPr>
        <p:spPr/>
        <p:txBody>
          <a:bodyPr/>
          <a:lstStyle/>
          <a:p>
            <a:r>
              <a:rPr lang="en-US" dirty="0">
                <a:hlinkClick r:id="rId2"/>
              </a:rPr>
              <a:t>Interactive dashboard</a:t>
            </a:r>
            <a:endParaRPr lang="en-US" dirty="0"/>
          </a:p>
        </p:txBody>
      </p:sp>
      <p:sp>
        <p:nvSpPr>
          <p:cNvPr id="3" name="Subtitle 2">
            <a:extLst>
              <a:ext uri="{FF2B5EF4-FFF2-40B4-BE49-F238E27FC236}">
                <a16:creationId xmlns:a16="http://schemas.microsoft.com/office/drawing/2014/main" id="{6CDEEB32-70FC-4F49-8364-C15C87842BA7}"/>
              </a:ext>
            </a:extLst>
          </p:cNvPr>
          <p:cNvSpPr>
            <a:spLocks noGrp="1"/>
          </p:cNvSpPr>
          <p:nvPr>
            <p:ph type="subTitle" idx="1"/>
          </p:nvPr>
        </p:nvSpPr>
        <p:spPr/>
        <p:txBody>
          <a:bodyPr/>
          <a:lstStyle/>
          <a:p>
            <a:r>
              <a:rPr lang="en-US" dirty="0"/>
              <a:t>See our strategies in action, visit our live dashboard and see how we perform.</a:t>
            </a:r>
          </a:p>
        </p:txBody>
      </p:sp>
      <p:pic>
        <p:nvPicPr>
          <p:cNvPr id="17" name="Picture Placeholder 16" descr="A screenshot of a computer&#10;&#10;Description automatically generated">
            <a:extLst>
              <a:ext uri="{FF2B5EF4-FFF2-40B4-BE49-F238E27FC236}">
                <a16:creationId xmlns:a16="http://schemas.microsoft.com/office/drawing/2014/main" id="{34565514-7067-4951-8551-859E28BE525A}"/>
              </a:ext>
            </a:extLst>
          </p:cNvPr>
          <p:cNvPicPr>
            <a:picLocks noGrp="1" noChangeAspect="1"/>
          </p:cNvPicPr>
          <p:nvPr>
            <p:ph type="pic" sz="quarter" idx="10"/>
          </p:nvPr>
        </p:nvPicPr>
        <p:blipFill rotWithShape="1">
          <a:blip r:embed="rId3"/>
          <a:srcRect l="2128" t="-898" r="55630" b="898"/>
          <a:stretch/>
        </p:blipFill>
        <p:spPr>
          <a:xfrm>
            <a:off x="710812" y="728545"/>
            <a:ext cx="5305661" cy="5305661"/>
          </a:xfrm>
        </p:spPr>
      </p:pic>
    </p:spTree>
    <p:extLst>
      <p:ext uri="{BB962C8B-B14F-4D97-AF65-F5344CB8AC3E}">
        <p14:creationId xmlns:p14="http://schemas.microsoft.com/office/powerpoint/2010/main" val="30729407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65</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66</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67</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68</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solidFill>
                  <a:schemeClr val="accent1"/>
                </a:solidFill>
              </a:rPr>
              <a:t>COMPANY BACKGROUND</a:t>
            </a:r>
            <a:r>
              <a:rPr lang="en-US" dirty="0"/>
              <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70</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71</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72</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7455126" cy="531812"/>
          </a:xfrm>
        </p:spPr>
        <p:txBody>
          <a:bodyPr>
            <a:normAutofit fontScale="90000"/>
          </a:bodyPr>
          <a:lstStyle/>
          <a:p>
            <a:r>
              <a:rPr lang="en-US" b="1" dirty="0">
                <a:solidFill>
                  <a:schemeClr val="accent1"/>
                </a:solidFill>
              </a:rPr>
              <a:t>RISK PROFILES: </a:t>
            </a:r>
            <a:r>
              <a:rPr lang="en-US" dirty="0">
                <a:solidFill>
                  <a:schemeClr val="accent1"/>
                </a:solidFill>
              </a:rPr>
              <a:t>Underlying Assets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0" y="989012"/>
            <a:ext cx="9953896" cy="584775"/>
          </a:xfrm>
          <a:prstGeom prst="rect">
            <a:avLst/>
          </a:prstGeom>
          <a:noFill/>
        </p:spPr>
        <p:txBody>
          <a:bodyPr wrap="square" rtlCol="0">
            <a:spAutoFit/>
          </a:bodyPr>
          <a:lstStyle/>
          <a:p>
            <a:r>
              <a:rPr lang="en-US" sz="1600" dirty="0"/>
              <a:t>Looking at the clustering behavior of the returns shows the Brent, WTI, Gulf Sour and Gasoline appear to be the most stable assets. Natural gas and the Crude VIX exhibit a great deal of spread, which make modeling challenging.</a:t>
            </a:r>
          </a:p>
        </p:txBody>
      </p:sp>
      <p:pic>
        <p:nvPicPr>
          <p:cNvPr id="4" name="Picture 3">
            <a:extLst>
              <a:ext uri="{FF2B5EF4-FFF2-40B4-BE49-F238E27FC236}">
                <a16:creationId xmlns:a16="http://schemas.microsoft.com/office/drawing/2014/main" id="{439AEE43-5092-403C-B527-55CCACC2CD6D}"/>
              </a:ext>
            </a:extLst>
          </p:cNvPr>
          <p:cNvPicPr>
            <a:picLocks noChangeAspect="1"/>
          </p:cNvPicPr>
          <p:nvPr/>
        </p:nvPicPr>
        <p:blipFill>
          <a:blip r:embed="rId2"/>
          <a:stretch>
            <a:fillRect/>
          </a:stretch>
        </p:blipFill>
        <p:spPr>
          <a:xfrm>
            <a:off x="1219200" y="1613527"/>
            <a:ext cx="9953896" cy="4467497"/>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73</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74</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75</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76</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2" y="2863158"/>
            <a:ext cx="4963597" cy="1853221"/>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71af3243-3dd4-4a8d-8c0d-dd76da1f02a5"/>
    <ds:schemaRef ds:uri="16c05727-aa75-4e4a-9b5f-8a80a1165891"/>
    <ds:schemaRef ds:uri="http://schemas.microsoft.com/office/infopath/2007/PartnerControls"/>
    <ds:schemaRef ds:uri="http://purl.org/dc/elements/1.1/"/>
    <ds:schemaRef ds:uri="http://purl.org/dc/dcmitype/"/>
    <ds:schemaRef ds:uri="http://purl.org/dc/terms/"/>
    <ds:schemaRef ds:uri="http://schemas.microsoft.com/office/2006/documentManagement/typ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6741</Words>
  <Application>Microsoft Office PowerPoint</Application>
  <PresentationFormat>Widescreen</PresentationFormat>
  <Paragraphs>565</Paragraphs>
  <Slides>76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Calibri</vt:lpstr>
      <vt:lpstr>Calibri Light</vt:lpstr>
      <vt:lpstr>Corbel</vt:lpstr>
      <vt:lpstr>Merriweather</vt:lpstr>
      <vt:lpstr>Roboto Light</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Explore Data Details</vt:lpstr>
      <vt:lpstr>Explore Data Details</vt:lpstr>
      <vt:lpstr>Data Set  complete list of raw attributes</vt:lpstr>
      <vt:lpstr>Initial Visual of the Data set</vt:lpstr>
      <vt:lpstr>Initial Linear regression and Feature Development</vt:lpstr>
      <vt:lpstr>Linear Regression – The one most understand…</vt:lpstr>
      <vt:lpstr>Selecting the right features for your model</vt:lpstr>
      <vt:lpstr>Linear regression model summary</vt:lpstr>
      <vt:lpstr>ARIMA</vt:lpstr>
      <vt:lpstr>ARIMA Parameters</vt:lpstr>
      <vt:lpstr>arima</vt:lpstr>
      <vt:lpstr>Random Forest Algorithm In Trading</vt:lpstr>
      <vt:lpstr>RANDOM FOREST ALGORITHM RESULTS</vt:lpstr>
      <vt:lpstr>Future Contract Prediction with XGBoost </vt:lpstr>
      <vt:lpstr>XGBOOST Results</vt:lpstr>
      <vt:lpstr>Essentials of Deep Learning : Introduction to Long Short Term Memory(LSTM) </vt:lpstr>
      <vt:lpstr>A look into Recurrent Neural Networks (RNN) </vt:lpstr>
      <vt:lpstr>Long Short-term memory networks</vt:lpstr>
      <vt:lpstr>PowerPoint Presentation</vt:lpstr>
      <vt:lpstr>Investment Strategy concepts</vt:lpstr>
      <vt:lpstr>Risk Profile Underlying Assets</vt:lpstr>
      <vt:lpstr>PowerPoint Presentation</vt:lpstr>
      <vt:lpstr>Modeling volatility</vt:lpstr>
      <vt:lpstr>time series analysis &amp; statistical Correlation</vt:lpstr>
      <vt:lpstr>Assessing Mode fit</vt:lpstr>
      <vt:lpstr>predictive modeling</vt:lpstr>
      <vt:lpstr>generalized autoregressive conditional heteroscedasticity (garch) Model</vt:lpstr>
      <vt:lpstr>GARCH Continued…</vt:lpstr>
      <vt:lpstr>MODELING TAIL RISK </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Interactive dashboard</vt:lpstr>
      <vt:lpstr>PowerPoint Presentation</vt:lpstr>
      <vt:lpstr>Project deliverables</vt:lpstr>
      <vt:lpstr>Project timeline</vt:lpstr>
      <vt:lpstr>Next Steps</vt:lpstr>
      <vt:lpstr>team</vt:lpstr>
      <vt:lpstr>Thank you!</vt:lpstr>
      <vt:lpstr>Appendix</vt:lpstr>
      <vt:lpstr>Correlations</vt:lpstr>
      <vt:lpstr>RISK PROFILES: Underlying Assets Continued</vt:lpstr>
      <vt:lpstr>Further analysis</vt:lpstr>
      <vt:lpstr>Further analysis</vt:lpstr>
      <vt:lpstr>Further analysis</vt:lpstr>
      <vt:lpstr>Further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2019-11-07T15:58:10Z</dcterms:created>
  <dcterms:modified xsi:type="dcterms:W3CDTF">2019-11-17T22:19:54Z</dcterms:modified>
</cp:coreProperties>
</file>